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42"/>
  </p:notesMasterIdLst>
  <p:sldIdLst>
    <p:sldId id="289" r:id="rId6"/>
    <p:sldId id="299" r:id="rId7"/>
    <p:sldId id="406" r:id="rId8"/>
    <p:sldId id="305" r:id="rId9"/>
    <p:sldId id="372" r:id="rId10"/>
    <p:sldId id="373" r:id="rId11"/>
    <p:sldId id="374" r:id="rId12"/>
    <p:sldId id="407" r:id="rId13"/>
    <p:sldId id="375" r:id="rId14"/>
    <p:sldId id="377" r:id="rId15"/>
    <p:sldId id="376"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8" r:id="rId36"/>
    <p:sldId id="400" r:id="rId37"/>
    <p:sldId id="401" r:id="rId38"/>
    <p:sldId id="402" r:id="rId39"/>
    <p:sldId id="403"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0011"/>
    <a:srgbClr val="7675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DF6447A-24EA-4742-A8FB-1DF080B5CEFA}">
  <a:tblStyle styleId="{DDF6447A-24EA-4742-A8FB-1DF080B5CEFA}" styleName="HSBC Table">
    <a:wholeTbl>
      <a:tcTxStyle>
        <a:fontRef idx="minor">
          <a:prstClr val="black"/>
        </a:fontRef>
        <a:schemeClr val="tx1"/>
      </a:tcTxStyle>
      <a:tcStyle>
        <a:tcBdr>
          <a:left>
            <a:ln>
              <a:noFill/>
            </a:ln>
          </a:left>
          <a:right>
            <a:ln>
              <a:noFill/>
            </a:ln>
          </a:right>
          <a:top>
            <a:ln>
              <a:noFill/>
            </a:ln>
          </a:top>
          <a:bottom>
            <a:ln w="3175" cmpd="sng">
              <a:solidFill>
                <a:schemeClr val="tx1"/>
              </a:solidFill>
            </a:ln>
          </a:bottom>
          <a:insideH>
            <a:ln w="3175" cmpd="sng">
              <a:solidFill>
                <a:schemeClr val="tx1"/>
              </a:solidFill>
            </a:ln>
          </a:insideH>
          <a:insideV>
            <a:ln>
              <a:noFill/>
            </a:ln>
          </a:insideV>
        </a:tcBdr>
        <a:fill>
          <a:noFill/>
        </a:fill>
      </a:tcStyle>
    </a:wholeTbl>
    <a:band2V>
      <a:tcStyle>
        <a:tcBdr/>
        <a:fill>
          <a:solidFill>
            <a:schemeClr val="dk1">
              <a:tint val="10000"/>
            </a:schemeClr>
          </a:solidFill>
        </a:fill>
      </a:tcStyle>
    </a:band2V>
    <a:firstCol>
      <a:tcTxStyle>
        <a:fontRef idx="minor">
          <a:prstClr val="black"/>
        </a:fontRef>
        <a:schemeClr val="tx2"/>
      </a:tcTxStyle>
      <a:tcStyle>
        <a:tcBdr/>
      </a:tcStyle>
    </a:firstCol>
    <a:firstRow>
      <a:tcTxStyle b="on">
        <a:fontRef idx="minor">
          <a:prstClr val="black"/>
        </a:fontRef>
      </a:tcTxStyle>
      <a:tcStyle>
        <a:tcBdr>
          <a:bottom>
            <a:ln w="12700" cmpd="sng">
              <a:solidFill>
                <a:srgbClr val="000000"/>
              </a:solidFill>
            </a:ln>
          </a:bottom>
        </a:tcBdr>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16" autoAdjust="0"/>
    <p:restoredTop sz="72865" autoAdjust="0"/>
  </p:normalViewPr>
  <p:slideViewPr>
    <p:cSldViewPr snapToGrid="0" showGuides="1">
      <p:cViewPr varScale="1">
        <p:scale>
          <a:sx n="83" d="100"/>
          <a:sy n="83" d="100"/>
        </p:scale>
        <p:origin x="1110" y="90"/>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970090-ED98-4AE7-A62F-A1A902CCDADB}" type="datetimeFigureOut">
              <a:rPr lang="en-GB" smtClean="0"/>
              <a:t>10/03/2019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DFBB49-A62D-4379-9D4E-906C96DEC850}" type="slidenum">
              <a:rPr lang="en-GB" smtClean="0"/>
              <a:t>‹#›</a:t>
            </a:fld>
            <a:endParaRPr lang="en-GB"/>
          </a:p>
        </p:txBody>
      </p:sp>
    </p:spTree>
    <p:extLst>
      <p:ext uri="{BB962C8B-B14F-4D97-AF65-F5344CB8AC3E}">
        <p14:creationId xmlns:p14="http://schemas.microsoft.com/office/powerpoint/2010/main" val="595889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6" Type="http://schemas.openxmlformats.org/officeDocument/2006/relationships/hyperlink" Target="https://www.tensorflow.org/api_docs/python/tf/math/cos" TargetMode="External"/><Relationship Id="rId117" Type="http://schemas.openxmlformats.org/officeDocument/2006/relationships/hyperlink" Target="https://www.tensorflow.org/api_docs/python/tf/math/zero_fraction" TargetMode="External"/><Relationship Id="rId21" Type="http://schemas.openxmlformats.org/officeDocument/2006/relationships/hyperlink" Target="https://www.tensorflow.org/api_docs/python/tf/math/betainc" TargetMode="External"/><Relationship Id="rId42" Type="http://schemas.openxmlformats.org/officeDocument/2006/relationships/hyperlink" Target="https://www.tensorflow.org/api_docs/python/tf/math/igamma" TargetMode="External"/><Relationship Id="rId47" Type="http://schemas.openxmlformats.org/officeDocument/2006/relationships/hyperlink" Target="https://www.tensorflow.org/api_docs/python/tf/math/is_finite" TargetMode="External"/><Relationship Id="rId63" Type="http://schemas.openxmlformats.org/officeDocument/2006/relationships/hyperlink" Target="https://www.tensorflow.org/api_docs/python/tf/math/logical_or" TargetMode="External"/><Relationship Id="rId68" Type="http://schemas.openxmlformats.org/officeDocument/2006/relationships/hyperlink" Target="https://www.tensorflow.org/api_docs/python/tf/math/negative" TargetMode="External"/><Relationship Id="rId84" Type="http://schemas.openxmlformats.org/officeDocument/2006/relationships/hyperlink" Target="https://www.tensorflow.org/api_docs/python/tf/math/reduce_variance" TargetMode="External"/><Relationship Id="rId89" Type="http://schemas.openxmlformats.org/officeDocument/2006/relationships/hyperlink" Target="https://www.tensorflow.org/api_docs/python/tf/math/segment_max" TargetMode="External"/><Relationship Id="rId112" Type="http://schemas.openxmlformats.org/officeDocument/2006/relationships/hyperlink" Target="https://www.tensorflow.org/api_docs/python/tf/math/unsorted_segment_prod" TargetMode="External"/><Relationship Id="rId16" Type="http://schemas.openxmlformats.org/officeDocument/2006/relationships/hyperlink" Target="https://www.tensorflow.org/api_docs/python/tf/math/atanh" TargetMode="External"/><Relationship Id="rId107" Type="http://schemas.openxmlformats.org/officeDocument/2006/relationships/hyperlink" Target="https://www.tensorflow.org/api_docs/python/tf/math/top_k" TargetMode="External"/><Relationship Id="rId11" Type="http://schemas.openxmlformats.org/officeDocument/2006/relationships/hyperlink" Target="https://www.tensorflow.org/api_docs/python/tf/math/argmin" TargetMode="External"/><Relationship Id="rId24" Type="http://schemas.openxmlformats.org/officeDocument/2006/relationships/hyperlink" Target="https://www.tensorflow.org/api_docs/python/tf/math/confusion_matrix" TargetMode="External"/><Relationship Id="rId32" Type="http://schemas.openxmlformats.org/officeDocument/2006/relationships/hyperlink" Target="https://www.tensorflow.org/api_docs/python/tf/math/divide" TargetMode="External"/><Relationship Id="rId37" Type="http://schemas.openxmlformats.org/officeDocument/2006/relationships/hyperlink" Target="https://www.tensorflow.org/api_docs/python/tf/math/expm1" TargetMode="External"/><Relationship Id="rId40" Type="http://schemas.openxmlformats.org/officeDocument/2006/relationships/hyperlink" Target="https://www.tensorflow.org/api_docs/python/tf/math/greater" TargetMode="External"/><Relationship Id="rId45" Type="http://schemas.openxmlformats.org/officeDocument/2006/relationships/hyperlink" Target="https://www.tensorflow.org/api_docs/python/tf/math/in_top_k" TargetMode="External"/><Relationship Id="rId53" Type="http://schemas.openxmlformats.org/officeDocument/2006/relationships/hyperlink" Target="https://www.tensorflow.org/api_docs/python/tf/math/lbeta" TargetMode="External"/><Relationship Id="rId58" Type="http://schemas.openxmlformats.org/officeDocument/2006/relationships/hyperlink" Target="https://www.tensorflow.org/api_docs/python/tf/math/log1p" TargetMode="External"/><Relationship Id="rId66" Type="http://schemas.openxmlformats.org/officeDocument/2006/relationships/hyperlink" Target="https://www.tensorflow.org/api_docs/python/tf/math/minimum" TargetMode="External"/><Relationship Id="rId74" Type="http://schemas.openxmlformats.org/officeDocument/2006/relationships/hyperlink" Target="https://www.tensorflow.org/api_docs/python/tf/math/reciprocal" TargetMode="External"/><Relationship Id="rId79" Type="http://schemas.openxmlformats.org/officeDocument/2006/relationships/hyperlink" Target="https://www.tensorflow.org/api_docs/python/tf/math/reduce_mean" TargetMode="External"/><Relationship Id="rId87" Type="http://schemas.openxmlformats.org/officeDocument/2006/relationships/hyperlink" Target="https://www.tensorflow.org/api_docs/python/tf/math/rsqrt" TargetMode="External"/><Relationship Id="rId102" Type="http://schemas.openxmlformats.org/officeDocument/2006/relationships/hyperlink" Target="https://www.tensorflow.org/api_docs/python/tf/math/square" TargetMode="External"/><Relationship Id="rId110" Type="http://schemas.openxmlformats.org/officeDocument/2006/relationships/hyperlink" Target="https://www.tensorflow.org/api_docs/python/tf/math/unsorted_segment_mean" TargetMode="External"/><Relationship Id="rId115" Type="http://schemas.openxmlformats.org/officeDocument/2006/relationships/hyperlink" Target="https://www.tensorflow.org/api_docs/python/tf/math/xdivy" TargetMode="External"/><Relationship Id="rId5" Type="http://schemas.openxmlformats.org/officeDocument/2006/relationships/hyperlink" Target="https://www.tensorflow.org/api_docs/python/tf/math/acos" TargetMode="External"/><Relationship Id="rId61" Type="http://schemas.openxmlformats.org/officeDocument/2006/relationships/hyperlink" Target="https://www.tensorflow.org/api_docs/python/tf/math/logical_and" TargetMode="External"/><Relationship Id="rId82" Type="http://schemas.openxmlformats.org/officeDocument/2006/relationships/hyperlink" Target="https://www.tensorflow.org/api_docs/python/tf/math/reduce_std" TargetMode="External"/><Relationship Id="rId90" Type="http://schemas.openxmlformats.org/officeDocument/2006/relationships/hyperlink" Target="https://www.tensorflow.org/api_docs/python/tf/math/segment_mean" TargetMode="External"/><Relationship Id="rId95" Type="http://schemas.openxmlformats.org/officeDocument/2006/relationships/hyperlink" Target="https://www.tensorflow.org/api_docs/python/tf/math/sign" TargetMode="External"/><Relationship Id="rId19" Type="http://schemas.openxmlformats.org/officeDocument/2006/relationships/hyperlink" Target="https://www.tensorflow.org/api_docs/python/tf/math/bessel_i1" TargetMode="External"/><Relationship Id="rId14" Type="http://schemas.openxmlformats.org/officeDocument/2006/relationships/hyperlink" Target="https://www.tensorflow.org/api_docs/python/tf/math/atan" TargetMode="External"/><Relationship Id="rId22" Type="http://schemas.openxmlformats.org/officeDocument/2006/relationships/hyperlink" Target="https://www.tensorflow.org/api_docs/python/tf/math/bincount" TargetMode="External"/><Relationship Id="rId27" Type="http://schemas.openxmlformats.org/officeDocument/2006/relationships/hyperlink" Target="https://www.tensorflow.org/api_docs/python/tf/math/cosh" TargetMode="External"/><Relationship Id="rId30" Type="http://schemas.openxmlformats.org/officeDocument/2006/relationships/hyperlink" Target="https://www.tensorflow.org/api_docs/python/tf/math/cumsum" TargetMode="External"/><Relationship Id="rId35" Type="http://schemas.openxmlformats.org/officeDocument/2006/relationships/hyperlink" Target="https://www.tensorflow.org/api_docs/python/tf/math/erfc" TargetMode="External"/><Relationship Id="rId43" Type="http://schemas.openxmlformats.org/officeDocument/2006/relationships/hyperlink" Target="https://www.tensorflow.org/api_docs/python/tf/math/igammac" TargetMode="External"/><Relationship Id="rId48" Type="http://schemas.openxmlformats.org/officeDocument/2006/relationships/hyperlink" Target="https://www.tensorflow.org/api_docs/python/tf/math/is_inf" TargetMode="External"/><Relationship Id="rId56" Type="http://schemas.openxmlformats.org/officeDocument/2006/relationships/hyperlink" Target="https://www.tensorflow.org/api_docs/python/tf/math/lgamma" TargetMode="External"/><Relationship Id="rId64" Type="http://schemas.openxmlformats.org/officeDocument/2006/relationships/hyperlink" Target="https://www.tensorflow.org/api_docs/python/tf/math/logical_xor" TargetMode="External"/><Relationship Id="rId69" Type="http://schemas.openxmlformats.org/officeDocument/2006/relationships/hyperlink" Target="https://www.tensorflow.org/api_docs/python/tf/math/not_equal" TargetMode="External"/><Relationship Id="rId77" Type="http://schemas.openxmlformats.org/officeDocument/2006/relationships/hyperlink" Target="https://www.tensorflow.org/api_docs/python/tf/math/reduce_logsumexp" TargetMode="External"/><Relationship Id="rId100" Type="http://schemas.openxmlformats.org/officeDocument/2006/relationships/hyperlink" Target="https://www.tensorflow.org/api_docs/python/tf/nn/softsign" TargetMode="External"/><Relationship Id="rId105" Type="http://schemas.openxmlformats.org/officeDocument/2006/relationships/hyperlink" Target="https://www.tensorflow.org/api_docs/python/tf/math/tan" TargetMode="External"/><Relationship Id="rId113" Type="http://schemas.openxmlformats.org/officeDocument/2006/relationships/hyperlink" Target="https://www.tensorflow.org/api_docs/python/tf/math/unsorted_segment_sqrt_n" TargetMode="External"/><Relationship Id="rId118" Type="http://schemas.openxmlformats.org/officeDocument/2006/relationships/hyperlink" Target="https://www.tensorflow.org/api_docs/python/tf/math/zeta" TargetMode="External"/><Relationship Id="rId8" Type="http://schemas.openxmlformats.org/officeDocument/2006/relationships/hyperlink" Target="https://www.tensorflow.org/api_docs/python/tf/math/add_n" TargetMode="External"/><Relationship Id="rId51" Type="http://schemas.openxmlformats.org/officeDocument/2006/relationships/hyperlink" Target="https://www.tensorflow.org/api_docs/python/tf/math/is_strictly_increasing" TargetMode="External"/><Relationship Id="rId72" Type="http://schemas.openxmlformats.org/officeDocument/2006/relationships/hyperlink" Target="https://www.tensorflow.org/api_docs/python/tf/math/pow" TargetMode="External"/><Relationship Id="rId80" Type="http://schemas.openxmlformats.org/officeDocument/2006/relationships/hyperlink" Target="https://www.tensorflow.org/api_docs/python/tf/math/reduce_min" TargetMode="External"/><Relationship Id="rId85" Type="http://schemas.openxmlformats.org/officeDocument/2006/relationships/hyperlink" Target="https://www.tensorflow.org/api_docs/python/tf/math/rint" TargetMode="External"/><Relationship Id="rId93" Type="http://schemas.openxmlformats.org/officeDocument/2006/relationships/hyperlink" Target="https://www.tensorflow.org/api_docs/python/tf/math/segment_sum" TargetMode="External"/><Relationship Id="rId98" Type="http://schemas.openxmlformats.org/officeDocument/2006/relationships/hyperlink" Target="https://www.tensorflow.org/api_docs/python/tf/nn/softmax" TargetMode="External"/><Relationship Id="rId3" Type="http://schemas.openxmlformats.org/officeDocument/2006/relationships/hyperlink" Target="https://www.tensorflow.org/api_docs/python/tf/math/abs" TargetMode="External"/><Relationship Id="rId12" Type="http://schemas.openxmlformats.org/officeDocument/2006/relationships/hyperlink" Target="https://www.tensorflow.org/api_docs/python/tf/math/asin" TargetMode="External"/><Relationship Id="rId17" Type="http://schemas.openxmlformats.org/officeDocument/2006/relationships/hyperlink" Target="https://www.tensorflow.org/api_docs/python/tf/math/bessel_i0" TargetMode="External"/><Relationship Id="rId25" Type="http://schemas.openxmlformats.org/officeDocument/2006/relationships/hyperlink" Target="https://www.tensorflow.org/api_docs/python/tf/math/conj" TargetMode="External"/><Relationship Id="rId33" Type="http://schemas.openxmlformats.org/officeDocument/2006/relationships/hyperlink" Target="https://www.tensorflow.org/api_docs/python/tf/math/equal" TargetMode="External"/><Relationship Id="rId38" Type="http://schemas.openxmlformats.org/officeDocument/2006/relationships/hyperlink" Target="https://www.tensorflow.org/api_docs/python/tf/math/floor" TargetMode="External"/><Relationship Id="rId46" Type="http://schemas.openxmlformats.org/officeDocument/2006/relationships/hyperlink" Target="https://www.tensorflow.org/api_docs/python/tf/math/invert_permutation" TargetMode="External"/><Relationship Id="rId59" Type="http://schemas.openxmlformats.org/officeDocument/2006/relationships/hyperlink" Target="https://www.tensorflow.org/api_docs/python/tf/math/log_sigmoid" TargetMode="External"/><Relationship Id="rId67" Type="http://schemas.openxmlformats.org/officeDocument/2006/relationships/hyperlink" Target="https://www.tensorflow.org/api_docs/python/tf/math/multiply" TargetMode="External"/><Relationship Id="rId103" Type="http://schemas.openxmlformats.org/officeDocument/2006/relationships/hyperlink" Target="https://www.tensorflow.org/api_docs/python/tf/math/squared_difference" TargetMode="External"/><Relationship Id="rId108" Type="http://schemas.openxmlformats.org/officeDocument/2006/relationships/hyperlink" Target="https://www.tensorflow.org/api_docs/python/tf/math/truediv" TargetMode="External"/><Relationship Id="rId116" Type="http://schemas.openxmlformats.org/officeDocument/2006/relationships/hyperlink" Target="https://www.tensorflow.org/api_docs/python/tf/math/xlogy" TargetMode="External"/><Relationship Id="rId20" Type="http://schemas.openxmlformats.org/officeDocument/2006/relationships/hyperlink" Target="https://www.tensorflow.org/api_docs/python/tf/math/bessel_i1e" TargetMode="External"/><Relationship Id="rId41" Type="http://schemas.openxmlformats.org/officeDocument/2006/relationships/hyperlink" Target="https://www.tensorflow.org/api_docs/python/tf/math/greater_equal" TargetMode="External"/><Relationship Id="rId54" Type="http://schemas.openxmlformats.org/officeDocument/2006/relationships/hyperlink" Target="https://www.tensorflow.org/api_docs/python/tf/math/less" TargetMode="External"/><Relationship Id="rId62" Type="http://schemas.openxmlformats.org/officeDocument/2006/relationships/hyperlink" Target="https://www.tensorflow.org/api_docs/python/tf/math/logical_not" TargetMode="External"/><Relationship Id="rId70" Type="http://schemas.openxmlformats.org/officeDocument/2006/relationships/hyperlink" Target="https://www.tensorflow.org/api_docs/python/tf/math/polygamma" TargetMode="External"/><Relationship Id="rId75" Type="http://schemas.openxmlformats.org/officeDocument/2006/relationships/hyperlink" Target="https://www.tensorflow.org/api_docs/python/tf/math/reduce_all" TargetMode="External"/><Relationship Id="rId83" Type="http://schemas.openxmlformats.org/officeDocument/2006/relationships/hyperlink" Target="https://www.tensorflow.org/api_docs/python/tf/math/reduce_sum" TargetMode="External"/><Relationship Id="rId88" Type="http://schemas.openxmlformats.org/officeDocument/2006/relationships/hyperlink" Target="https://www.tensorflow.org/api_docs/python/tf/math/scalar_mul" TargetMode="External"/><Relationship Id="rId91" Type="http://schemas.openxmlformats.org/officeDocument/2006/relationships/hyperlink" Target="https://www.tensorflow.org/api_docs/python/tf/math/segment_min" TargetMode="External"/><Relationship Id="rId96" Type="http://schemas.openxmlformats.org/officeDocument/2006/relationships/hyperlink" Target="https://www.tensorflow.org/api_docs/python/tf/math/sin" TargetMode="External"/><Relationship Id="rId111" Type="http://schemas.openxmlformats.org/officeDocument/2006/relationships/hyperlink" Target="https://www.tensorflow.org/api_docs/python/tf/math/unsorted_segment_min" TargetMode="External"/><Relationship Id="rId1" Type="http://schemas.openxmlformats.org/officeDocument/2006/relationships/notesMaster" Target="../notesMasters/notesMaster1.xml"/><Relationship Id="rId6" Type="http://schemas.openxmlformats.org/officeDocument/2006/relationships/hyperlink" Target="https://www.tensorflow.org/api_docs/python/tf/math/acosh" TargetMode="External"/><Relationship Id="rId15" Type="http://schemas.openxmlformats.org/officeDocument/2006/relationships/hyperlink" Target="https://www.tensorflow.org/api_docs/python/tf/math/atan2" TargetMode="External"/><Relationship Id="rId23" Type="http://schemas.openxmlformats.org/officeDocument/2006/relationships/hyperlink" Target="https://www.tensorflow.org/api_docs/python/tf/math/ceil" TargetMode="External"/><Relationship Id="rId28" Type="http://schemas.openxmlformats.org/officeDocument/2006/relationships/hyperlink" Target="https://www.tensorflow.org/api_docs/python/tf/math/count_nonzero" TargetMode="External"/><Relationship Id="rId36" Type="http://schemas.openxmlformats.org/officeDocument/2006/relationships/hyperlink" Target="https://www.tensorflow.org/api_docs/python/tf/math/exp" TargetMode="External"/><Relationship Id="rId49" Type="http://schemas.openxmlformats.org/officeDocument/2006/relationships/hyperlink" Target="https://www.tensorflow.org/api_docs/python/tf/math/is_nan" TargetMode="External"/><Relationship Id="rId57" Type="http://schemas.openxmlformats.org/officeDocument/2006/relationships/hyperlink" Target="https://www.tensorflow.org/api_docs/python/tf/math/log" TargetMode="External"/><Relationship Id="rId106" Type="http://schemas.openxmlformats.org/officeDocument/2006/relationships/hyperlink" Target="https://www.tensorflow.org/api_docs/python/tf/math/tanh" TargetMode="External"/><Relationship Id="rId114" Type="http://schemas.openxmlformats.org/officeDocument/2006/relationships/hyperlink" Target="https://www.tensorflow.org/api_docs/python/tf/math/unsorted_segment_sum" TargetMode="External"/><Relationship Id="rId10" Type="http://schemas.openxmlformats.org/officeDocument/2006/relationships/hyperlink" Target="https://www.tensorflow.org/api_docs/python/tf/math/argmax" TargetMode="External"/><Relationship Id="rId31" Type="http://schemas.openxmlformats.org/officeDocument/2006/relationships/hyperlink" Target="https://www.tensorflow.org/api_docs/python/tf/math/digamma" TargetMode="External"/><Relationship Id="rId44" Type="http://schemas.openxmlformats.org/officeDocument/2006/relationships/hyperlink" Target="https://www.tensorflow.org/api_docs/python/tf/math/imag" TargetMode="External"/><Relationship Id="rId52" Type="http://schemas.openxmlformats.org/officeDocument/2006/relationships/hyperlink" Target="https://www.tensorflow.org/api_docs/python/tf/math/l2_normalize" TargetMode="External"/><Relationship Id="rId60" Type="http://schemas.openxmlformats.org/officeDocument/2006/relationships/hyperlink" Target="https://www.tensorflow.org/api_docs/python/tf/nn/log_softmax" TargetMode="External"/><Relationship Id="rId65" Type="http://schemas.openxmlformats.org/officeDocument/2006/relationships/hyperlink" Target="https://www.tensorflow.org/api_docs/python/tf/math/maximum" TargetMode="External"/><Relationship Id="rId73" Type="http://schemas.openxmlformats.org/officeDocument/2006/relationships/hyperlink" Target="https://www.tensorflow.org/api_docs/python/tf/math/real" TargetMode="External"/><Relationship Id="rId78" Type="http://schemas.openxmlformats.org/officeDocument/2006/relationships/hyperlink" Target="https://www.tensorflow.org/api_docs/python/tf/math/reduce_max" TargetMode="External"/><Relationship Id="rId81" Type="http://schemas.openxmlformats.org/officeDocument/2006/relationships/hyperlink" Target="https://www.tensorflow.org/api_docs/python/tf/math/reduce_prod" TargetMode="External"/><Relationship Id="rId86" Type="http://schemas.openxmlformats.org/officeDocument/2006/relationships/hyperlink" Target="https://www.tensorflow.org/api_docs/python/tf/math/round" TargetMode="External"/><Relationship Id="rId94" Type="http://schemas.openxmlformats.org/officeDocument/2006/relationships/hyperlink" Target="https://www.tensorflow.org/api_docs/python/tf/math/sigmoid" TargetMode="External"/><Relationship Id="rId99" Type="http://schemas.openxmlformats.org/officeDocument/2006/relationships/hyperlink" Target="https://www.tensorflow.org/api_docs/python/tf/math/softplus" TargetMode="External"/><Relationship Id="rId101" Type="http://schemas.openxmlformats.org/officeDocument/2006/relationships/hyperlink" Target="https://www.tensorflow.org/api_docs/python/tf/math/sqrt" TargetMode="External"/><Relationship Id="rId4" Type="http://schemas.openxmlformats.org/officeDocument/2006/relationships/hyperlink" Target="https://www.tensorflow.org/api_docs/python/tf/math/accumulate_n" TargetMode="External"/><Relationship Id="rId9" Type="http://schemas.openxmlformats.org/officeDocument/2006/relationships/hyperlink" Target="https://www.tensorflow.org/api_docs/python/tf/math/angle" TargetMode="External"/><Relationship Id="rId13" Type="http://schemas.openxmlformats.org/officeDocument/2006/relationships/hyperlink" Target="https://www.tensorflow.org/api_docs/python/tf/math/asinh" TargetMode="External"/><Relationship Id="rId18" Type="http://schemas.openxmlformats.org/officeDocument/2006/relationships/hyperlink" Target="https://www.tensorflow.org/api_docs/python/tf/math/bessel_i0e" TargetMode="External"/><Relationship Id="rId39" Type="http://schemas.openxmlformats.org/officeDocument/2006/relationships/hyperlink" Target="https://www.tensorflow.org/api_docs/python/tf/math/floordiv" TargetMode="External"/><Relationship Id="rId109" Type="http://schemas.openxmlformats.org/officeDocument/2006/relationships/hyperlink" Target="https://www.tensorflow.org/api_docs/python/tf/math/unsorted_segment_max" TargetMode="External"/><Relationship Id="rId34" Type="http://schemas.openxmlformats.org/officeDocument/2006/relationships/hyperlink" Target="https://www.tensorflow.org/api_docs/python/tf/math/erf" TargetMode="External"/><Relationship Id="rId50" Type="http://schemas.openxmlformats.org/officeDocument/2006/relationships/hyperlink" Target="https://www.tensorflow.org/api_docs/python/tf/math/is_non_decreasing" TargetMode="External"/><Relationship Id="rId55" Type="http://schemas.openxmlformats.org/officeDocument/2006/relationships/hyperlink" Target="https://www.tensorflow.org/api_docs/python/tf/math/less_equal" TargetMode="External"/><Relationship Id="rId76" Type="http://schemas.openxmlformats.org/officeDocument/2006/relationships/hyperlink" Target="https://www.tensorflow.org/api_docs/python/tf/math/reduce_any" TargetMode="External"/><Relationship Id="rId97" Type="http://schemas.openxmlformats.org/officeDocument/2006/relationships/hyperlink" Target="https://www.tensorflow.org/api_docs/python/tf/math/sinh" TargetMode="External"/><Relationship Id="rId104" Type="http://schemas.openxmlformats.org/officeDocument/2006/relationships/hyperlink" Target="https://www.tensorflow.org/api_docs/python/tf/math/subtract" TargetMode="External"/><Relationship Id="rId7" Type="http://schemas.openxmlformats.org/officeDocument/2006/relationships/hyperlink" Target="https://www.tensorflow.org/api_docs/python/tf/math/add" TargetMode="External"/><Relationship Id="rId71" Type="http://schemas.openxmlformats.org/officeDocument/2006/relationships/hyperlink" Target="https://www.tensorflow.org/api_docs/python/tf/math/polyval" TargetMode="External"/><Relationship Id="rId92" Type="http://schemas.openxmlformats.org/officeDocument/2006/relationships/hyperlink" Target="https://www.tensorflow.org/api_docs/python/tf/math/segment_prod" TargetMode="External"/><Relationship Id="rId2" Type="http://schemas.openxmlformats.org/officeDocument/2006/relationships/slide" Target="../slides/slide29.xml"/><Relationship Id="rId29" Type="http://schemas.openxmlformats.org/officeDocument/2006/relationships/hyperlink" Target="https://www.tensorflow.org/api_docs/python/tf/math/cumpro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DFBB49-A62D-4379-9D4E-906C96DEC850}" type="slidenum">
              <a:rPr lang="en-GB" smtClean="0"/>
              <a:t>24</a:t>
            </a:fld>
            <a:endParaRPr lang="en-GB"/>
          </a:p>
        </p:txBody>
      </p:sp>
    </p:spTree>
    <p:extLst>
      <p:ext uri="{BB962C8B-B14F-4D97-AF65-F5344CB8AC3E}">
        <p14:creationId xmlns:p14="http://schemas.microsoft.com/office/powerpoint/2010/main" val="404415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DFBB49-A62D-4379-9D4E-906C96DEC850}" type="slidenum">
              <a:rPr lang="en-GB" smtClean="0"/>
              <a:t>26</a:t>
            </a:fld>
            <a:endParaRPr lang="en-GB"/>
          </a:p>
        </p:txBody>
      </p:sp>
    </p:spTree>
    <p:extLst>
      <p:ext uri="{BB962C8B-B14F-4D97-AF65-F5344CB8AC3E}">
        <p14:creationId xmlns:p14="http://schemas.microsoft.com/office/powerpoint/2010/main" val="3164288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abs(...)</a:t>
            </a:r>
            <a:r>
              <a:rPr lang="en-US" sz="1200" b="0" i="0" kern="1200" dirty="0">
                <a:solidFill>
                  <a:schemeClr val="tx1"/>
                </a:solidFill>
                <a:effectLst/>
                <a:latin typeface="+mn-lt"/>
                <a:ea typeface="+mn-ea"/>
                <a:cs typeface="+mn-cs"/>
              </a:rPr>
              <a:t>: Computes the absolute value of a tensor.</a:t>
            </a:r>
          </a:p>
          <a:p>
            <a:r>
              <a:rPr lang="en-US" sz="1200" b="0" i="0" u="none" strike="noStrike" kern="1200" dirty="0" err="1">
                <a:solidFill>
                  <a:schemeClr val="tx1"/>
                </a:solidFill>
                <a:effectLst/>
                <a:latin typeface="+mn-lt"/>
                <a:ea typeface="+mn-ea"/>
                <a:cs typeface="+mn-cs"/>
                <a:hlinkClick r:id="rId4"/>
              </a:rPr>
              <a:t>accumulate_n</a:t>
            </a:r>
            <a:r>
              <a:rPr lang="en-US" sz="1200" b="0" i="0" u="none" strike="noStrike" kern="1200" dirty="0">
                <a:solidFill>
                  <a:schemeClr val="tx1"/>
                </a:solidFill>
                <a:effectLst/>
                <a:latin typeface="+mn-lt"/>
                <a:ea typeface="+mn-ea"/>
                <a:cs typeface="+mn-cs"/>
                <a:hlinkClick r:id="rId4"/>
              </a:rPr>
              <a:t>(...)</a:t>
            </a:r>
            <a:r>
              <a:rPr lang="en-US" sz="1200" b="0" i="0" kern="1200" dirty="0">
                <a:solidFill>
                  <a:schemeClr val="tx1"/>
                </a:solidFill>
                <a:effectLst/>
                <a:latin typeface="+mn-lt"/>
                <a:ea typeface="+mn-ea"/>
                <a:cs typeface="+mn-cs"/>
              </a:rPr>
              <a:t>: Returns the element-wise sum of a list of tensors.</a:t>
            </a:r>
          </a:p>
          <a:p>
            <a:r>
              <a:rPr lang="en-US" sz="1200" b="0" i="0" u="none" strike="noStrike" kern="1200" dirty="0" err="1">
                <a:solidFill>
                  <a:schemeClr val="tx1"/>
                </a:solidFill>
                <a:effectLst/>
                <a:latin typeface="+mn-lt"/>
                <a:ea typeface="+mn-ea"/>
                <a:cs typeface="+mn-cs"/>
                <a:hlinkClick r:id="rId5"/>
              </a:rPr>
              <a:t>acos</a:t>
            </a:r>
            <a:r>
              <a:rPr lang="en-US" sz="1200" b="0" i="0" u="none" strike="noStrike" kern="1200" dirty="0">
                <a:solidFill>
                  <a:schemeClr val="tx1"/>
                </a:solidFill>
                <a:effectLst/>
                <a:latin typeface="+mn-lt"/>
                <a:ea typeface="+mn-ea"/>
                <a:cs typeface="+mn-cs"/>
                <a:hlinkClick r:id="rId5"/>
              </a:rPr>
              <a:t>(...)</a:t>
            </a:r>
            <a:r>
              <a:rPr lang="en-US" sz="1200" b="0" i="0" kern="1200" dirty="0">
                <a:solidFill>
                  <a:schemeClr val="tx1"/>
                </a:solidFill>
                <a:effectLst/>
                <a:latin typeface="+mn-lt"/>
                <a:ea typeface="+mn-ea"/>
                <a:cs typeface="+mn-cs"/>
              </a:rPr>
              <a:t>: Computes </a:t>
            </a:r>
            <a:r>
              <a:rPr lang="en-US" sz="1200" b="0" i="0" kern="1200" dirty="0" err="1">
                <a:solidFill>
                  <a:schemeClr val="tx1"/>
                </a:solidFill>
                <a:effectLst/>
                <a:latin typeface="+mn-lt"/>
                <a:ea typeface="+mn-ea"/>
                <a:cs typeface="+mn-cs"/>
              </a:rPr>
              <a:t>acos</a:t>
            </a:r>
            <a:r>
              <a:rPr lang="en-US" sz="1200" b="0" i="0" kern="1200" dirty="0">
                <a:solidFill>
                  <a:schemeClr val="tx1"/>
                </a:solidFill>
                <a:effectLst/>
                <a:latin typeface="+mn-lt"/>
                <a:ea typeface="+mn-ea"/>
                <a:cs typeface="+mn-cs"/>
              </a:rPr>
              <a:t> of x element-wise.</a:t>
            </a:r>
          </a:p>
          <a:p>
            <a:r>
              <a:rPr lang="en-US" sz="1200" b="0" i="0" u="none" strike="noStrike" kern="1200" dirty="0" err="1">
                <a:solidFill>
                  <a:schemeClr val="tx1"/>
                </a:solidFill>
                <a:effectLst/>
                <a:latin typeface="+mn-lt"/>
                <a:ea typeface="+mn-ea"/>
                <a:cs typeface="+mn-cs"/>
                <a:hlinkClick r:id="rId6"/>
              </a:rPr>
              <a:t>acosh</a:t>
            </a:r>
            <a:r>
              <a:rPr lang="en-US" sz="1200" b="0" i="0" u="none" strike="noStrike" kern="1200" dirty="0">
                <a:solidFill>
                  <a:schemeClr val="tx1"/>
                </a:solidFill>
                <a:effectLst/>
                <a:latin typeface="+mn-lt"/>
                <a:ea typeface="+mn-ea"/>
                <a:cs typeface="+mn-cs"/>
                <a:hlinkClick r:id="rId6"/>
              </a:rPr>
              <a:t>(...)</a:t>
            </a:r>
            <a:r>
              <a:rPr lang="en-US" sz="1200" b="0" i="0" kern="1200" dirty="0">
                <a:solidFill>
                  <a:schemeClr val="tx1"/>
                </a:solidFill>
                <a:effectLst/>
                <a:latin typeface="+mn-lt"/>
                <a:ea typeface="+mn-ea"/>
                <a:cs typeface="+mn-cs"/>
              </a:rPr>
              <a:t>: Computes inverse hyperbolic cosine of x element-wise.</a:t>
            </a:r>
          </a:p>
          <a:p>
            <a:r>
              <a:rPr lang="en-US" sz="1200" b="0" i="0" u="none" strike="noStrike" kern="1200" dirty="0">
                <a:solidFill>
                  <a:schemeClr val="tx1"/>
                </a:solidFill>
                <a:effectLst/>
                <a:latin typeface="+mn-lt"/>
                <a:ea typeface="+mn-ea"/>
                <a:cs typeface="+mn-cs"/>
                <a:hlinkClick r:id="rId7"/>
              </a:rPr>
              <a:t>add(...)</a:t>
            </a:r>
            <a:r>
              <a:rPr lang="en-US" sz="1200" b="0" i="0" kern="1200" dirty="0">
                <a:solidFill>
                  <a:schemeClr val="tx1"/>
                </a:solidFill>
                <a:effectLst/>
                <a:latin typeface="+mn-lt"/>
                <a:ea typeface="+mn-ea"/>
                <a:cs typeface="+mn-cs"/>
              </a:rPr>
              <a:t>: Returns x + y element-wise.</a:t>
            </a:r>
          </a:p>
          <a:p>
            <a:r>
              <a:rPr lang="en-US" sz="1200" b="0" i="0" u="none" strike="noStrike" kern="1200" dirty="0" err="1">
                <a:solidFill>
                  <a:schemeClr val="tx1"/>
                </a:solidFill>
                <a:effectLst/>
                <a:latin typeface="+mn-lt"/>
                <a:ea typeface="+mn-ea"/>
                <a:cs typeface="+mn-cs"/>
                <a:hlinkClick r:id="rId8"/>
              </a:rPr>
              <a:t>add_n</a:t>
            </a:r>
            <a:r>
              <a:rPr lang="en-US" sz="1200" b="0" i="0" u="none" strike="noStrike" kern="1200" dirty="0">
                <a:solidFill>
                  <a:schemeClr val="tx1"/>
                </a:solidFill>
                <a:effectLst/>
                <a:latin typeface="+mn-lt"/>
                <a:ea typeface="+mn-ea"/>
                <a:cs typeface="+mn-cs"/>
                <a:hlinkClick r:id="rId8"/>
              </a:rPr>
              <a:t>(...)</a:t>
            </a:r>
            <a:r>
              <a:rPr lang="en-US" sz="1200" b="0" i="0" kern="1200" dirty="0">
                <a:solidFill>
                  <a:schemeClr val="tx1"/>
                </a:solidFill>
                <a:effectLst/>
                <a:latin typeface="+mn-lt"/>
                <a:ea typeface="+mn-ea"/>
                <a:cs typeface="+mn-cs"/>
              </a:rPr>
              <a:t>: Adds all input tensors element-wise.</a:t>
            </a:r>
          </a:p>
          <a:p>
            <a:r>
              <a:rPr lang="en-US" sz="1200" b="0" i="0" u="none" strike="noStrike" kern="1200" dirty="0">
                <a:solidFill>
                  <a:schemeClr val="tx1"/>
                </a:solidFill>
                <a:effectLst/>
                <a:latin typeface="+mn-lt"/>
                <a:ea typeface="+mn-ea"/>
                <a:cs typeface="+mn-cs"/>
                <a:hlinkClick r:id="rId9"/>
              </a:rPr>
              <a:t>angle(...)</a:t>
            </a:r>
            <a:r>
              <a:rPr lang="en-US" sz="1200" b="0" i="0" kern="1200" dirty="0">
                <a:solidFill>
                  <a:schemeClr val="tx1"/>
                </a:solidFill>
                <a:effectLst/>
                <a:latin typeface="+mn-lt"/>
                <a:ea typeface="+mn-ea"/>
                <a:cs typeface="+mn-cs"/>
              </a:rPr>
              <a:t>: Returns the element-wise argument of a complex (or real) tensor.</a:t>
            </a:r>
          </a:p>
          <a:p>
            <a:r>
              <a:rPr lang="en-US" sz="1200" b="0" i="0" u="none" strike="noStrike" kern="1200" dirty="0">
                <a:solidFill>
                  <a:schemeClr val="tx1"/>
                </a:solidFill>
                <a:effectLst/>
                <a:latin typeface="+mn-lt"/>
                <a:ea typeface="+mn-ea"/>
                <a:cs typeface="+mn-cs"/>
                <a:hlinkClick r:id="rId10"/>
              </a:rPr>
              <a:t>argmax(...)</a:t>
            </a:r>
            <a:r>
              <a:rPr lang="en-US" sz="1200" b="0" i="0" kern="1200" dirty="0">
                <a:solidFill>
                  <a:schemeClr val="tx1"/>
                </a:solidFill>
                <a:effectLst/>
                <a:latin typeface="+mn-lt"/>
                <a:ea typeface="+mn-ea"/>
                <a:cs typeface="+mn-cs"/>
              </a:rPr>
              <a:t>: Returns the index with the largest value across axes of a tensor. (deprecated arguments)</a:t>
            </a:r>
          </a:p>
          <a:p>
            <a:r>
              <a:rPr lang="en-US" sz="1200" b="0" i="0" u="none" strike="noStrike" kern="1200" dirty="0" err="1">
                <a:solidFill>
                  <a:schemeClr val="tx1"/>
                </a:solidFill>
                <a:effectLst/>
                <a:latin typeface="+mn-lt"/>
                <a:ea typeface="+mn-ea"/>
                <a:cs typeface="+mn-cs"/>
                <a:hlinkClick r:id="rId11"/>
              </a:rPr>
              <a:t>argmin</a:t>
            </a:r>
            <a:r>
              <a:rPr lang="en-US" sz="1200" b="0" i="0" u="none" strike="noStrike" kern="1200" dirty="0">
                <a:solidFill>
                  <a:schemeClr val="tx1"/>
                </a:solidFill>
                <a:effectLst/>
                <a:latin typeface="+mn-lt"/>
                <a:ea typeface="+mn-ea"/>
                <a:cs typeface="+mn-cs"/>
                <a:hlinkClick r:id="rId11"/>
              </a:rPr>
              <a:t>(...)</a:t>
            </a:r>
            <a:r>
              <a:rPr lang="en-US" sz="1200" b="0" i="0" kern="1200" dirty="0">
                <a:solidFill>
                  <a:schemeClr val="tx1"/>
                </a:solidFill>
                <a:effectLst/>
                <a:latin typeface="+mn-lt"/>
                <a:ea typeface="+mn-ea"/>
                <a:cs typeface="+mn-cs"/>
              </a:rPr>
              <a:t>: Returns the index with the smallest value across axes of a tensor. (deprecated arguments)</a:t>
            </a:r>
          </a:p>
          <a:p>
            <a:r>
              <a:rPr lang="en-US" sz="1200" b="0" i="0" u="none" strike="noStrike" kern="1200" dirty="0" err="1">
                <a:solidFill>
                  <a:schemeClr val="tx1"/>
                </a:solidFill>
                <a:effectLst/>
                <a:latin typeface="+mn-lt"/>
                <a:ea typeface="+mn-ea"/>
                <a:cs typeface="+mn-cs"/>
                <a:hlinkClick r:id="rId12"/>
              </a:rPr>
              <a:t>asin</a:t>
            </a:r>
            <a:r>
              <a:rPr lang="en-US" sz="1200" b="0" i="0" u="none" strike="noStrike" kern="1200" dirty="0">
                <a:solidFill>
                  <a:schemeClr val="tx1"/>
                </a:solidFill>
                <a:effectLst/>
                <a:latin typeface="+mn-lt"/>
                <a:ea typeface="+mn-ea"/>
                <a:cs typeface="+mn-cs"/>
                <a:hlinkClick r:id="rId12"/>
              </a:rPr>
              <a:t>(...)</a:t>
            </a:r>
            <a:r>
              <a:rPr lang="en-US" sz="1200" b="0" i="0" kern="1200" dirty="0">
                <a:solidFill>
                  <a:schemeClr val="tx1"/>
                </a:solidFill>
                <a:effectLst/>
                <a:latin typeface="+mn-lt"/>
                <a:ea typeface="+mn-ea"/>
                <a:cs typeface="+mn-cs"/>
              </a:rPr>
              <a:t>: Computes </a:t>
            </a:r>
            <a:r>
              <a:rPr lang="en-US" sz="1200" b="0" i="0" kern="1200" dirty="0" err="1">
                <a:solidFill>
                  <a:schemeClr val="tx1"/>
                </a:solidFill>
                <a:effectLst/>
                <a:latin typeface="+mn-lt"/>
                <a:ea typeface="+mn-ea"/>
                <a:cs typeface="+mn-cs"/>
              </a:rPr>
              <a:t>asin</a:t>
            </a:r>
            <a:r>
              <a:rPr lang="en-US" sz="1200" b="0" i="0" kern="1200" dirty="0">
                <a:solidFill>
                  <a:schemeClr val="tx1"/>
                </a:solidFill>
                <a:effectLst/>
                <a:latin typeface="+mn-lt"/>
                <a:ea typeface="+mn-ea"/>
                <a:cs typeface="+mn-cs"/>
              </a:rPr>
              <a:t> of x element-wise.</a:t>
            </a:r>
          </a:p>
          <a:p>
            <a:r>
              <a:rPr lang="en-US" sz="1200" b="0" i="0" u="none" strike="noStrike" kern="1200" dirty="0" err="1">
                <a:solidFill>
                  <a:schemeClr val="tx1"/>
                </a:solidFill>
                <a:effectLst/>
                <a:latin typeface="+mn-lt"/>
                <a:ea typeface="+mn-ea"/>
                <a:cs typeface="+mn-cs"/>
                <a:hlinkClick r:id="rId13"/>
              </a:rPr>
              <a:t>asinh</a:t>
            </a:r>
            <a:r>
              <a:rPr lang="en-US" sz="1200" b="0" i="0" u="none" strike="noStrike" kern="1200" dirty="0">
                <a:solidFill>
                  <a:schemeClr val="tx1"/>
                </a:solidFill>
                <a:effectLst/>
                <a:latin typeface="+mn-lt"/>
                <a:ea typeface="+mn-ea"/>
                <a:cs typeface="+mn-cs"/>
                <a:hlinkClick r:id="rId13"/>
              </a:rPr>
              <a:t>(...)</a:t>
            </a:r>
            <a:r>
              <a:rPr lang="en-US" sz="1200" b="0" i="0" kern="1200" dirty="0">
                <a:solidFill>
                  <a:schemeClr val="tx1"/>
                </a:solidFill>
                <a:effectLst/>
                <a:latin typeface="+mn-lt"/>
                <a:ea typeface="+mn-ea"/>
                <a:cs typeface="+mn-cs"/>
              </a:rPr>
              <a:t>: Computes inverse hyperbolic sine of x element-wise.</a:t>
            </a:r>
          </a:p>
          <a:p>
            <a:r>
              <a:rPr lang="en-US" sz="1200" b="0" i="0" u="none" strike="noStrike" kern="1200" dirty="0" err="1">
                <a:solidFill>
                  <a:schemeClr val="tx1"/>
                </a:solidFill>
                <a:effectLst/>
                <a:latin typeface="+mn-lt"/>
                <a:ea typeface="+mn-ea"/>
                <a:cs typeface="+mn-cs"/>
                <a:hlinkClick r:id="rId14"/>
              </a:rPr>
              <a:t>atan</a:t>
            </a:r>
            <a:r>
              <a:rPr lang="en-US" sz="1200" b="0" i="0" u="none" strike="noStrike" kern="1200" dirty="0">
                <a:solidFill>
                  <a:schemeClr val="tx1"/>
                </a:solidFill>
                <a:effectLst/>
                <a:latin typeface="+mn-lt"/>
                <a:ea typeface="+mn-ea"/>
                <a:cs typeface="+mn-cs"/>
                <a:hlinkClick r:id="rId14"/>
              </a:rPr>
              <a:t>(...)</a:t>
            </a:r>
            <a:r>
              <a:rPr lang="en-US" sz="1200" b="0" i="0" kern="1200" dirty="0">
                <a:solidFill>
                  <a:schemeClr val="tx1"/>
                </a:solidFill>
                <a:effectLst/>
                <a:latin typeface="+mn-lt"/>
                <a:ea typeface="+mn-ea"/>
                <a:cs typeface="+mn-cs"/>
              </a:rPr>
              <a:t>: Computes </a:t>
            </a:r>
            <a:r>
              <a:rPr lang="en-US" sz="1200" b="0" i="0" kern="1200" dirty="0" err="1">
                <a:solidFill>
                  <a:schemeClr val="tx1"/>
                </a:solidFill>
                <a:effectLst/>
                <a:latin typeface="+mn-lt"/>
                <a:ea typeface="+mn-ea"/>
                <a:cs typeface="+mn-cs"/>
              </a:rPr>
              <a:t>atan</a:t>
            </a:r>
            <a:r>
              <a:rPr lang="en-US" sz="1200" b="0" i="0" kern="1200" dirty="0">
                <a:solidFill>
                  <a:schemeClr val="tx1"/>
                </a:solidFill>
                <a:effectLst/>
                <a:latin typeface="+mn-lt"/>
                <a:ea typeface="+mn-ea"/>
                <a:cs typeface="+mn-cs"/>
              </a:rPr>
              <a:t> of x element-wise.</a:t>
            </a:r>
          </a:p>
          <a:p>
            <a:r>
              <a:rPr lang="en-US" sz="1200" b="0" i="0" u="none" strike="noStrike" kern="1200" dirty="0">
                <a:solidFill>
                  <a:schemeClr val="tx1"/>
                </a:solidFill>
                <a:effectLst/>
                <a:latin typeface="+mn-lt"/>
                <a:ea typeface="+mn-ea"/>
                <a:cs typeface="+mn-cs"/>
                <a:hlinkClick r:id="rId15"/>
              </a:rPr>
              <a:t>atan2(...)</a:t>
            </a:r>
            <a:r>
              <a:rPr lang="en-US" sz="1200" b="0" i="0" kern="1200" dirty="0">
                <a:solidFill>
                  <a:schemeClr val="tx1"/>
                </a:solidFill>
                <a:effectLst/>
                <a:latin typeface="+mn-lt"/>
                <a:ea typeface="+mn-ea"/>
                <a:cs typeface="+mn-cs"/>
              </a:rPr>
              <a:t>: Computes arctangent of y/x element-wise, respecting signs of the arguments.</a:t>
            </a:r>
          </a:p>
          <a:p>
            <a:r>
              <a:rPr lang="en-US" sz="1200" b="0" i="0" u="none" strike="noStrike" kern="1200" dirty="0" err="1">
                <a:solidFill>
                  <a:schemeClr val="tx1"/>
                </a:solidFill>
                <a:effectLst/>
                <a:latin typeface="+mn-lt"/>
                <a:ea typeface="+mn-ea"/>
                <a:cs typeface="+mn-cs"/>
                <a:hlinkClick r:id="rId16"/>
              </a:rPr>
              <a:t>atanh</a:t>
            </a:r>
            <a:r>
              <a:rPr lang="en-US" sz="1200" b="0" i="0" u="none" strike="noStrike" kern="1200" dirty="0">
                <a:solidFill>
                  <a:schemeClr val="tx1"/>
                </a:solidFill>
                <a:effectLst/>
                <a:latin typeface="+mn-lt"/>
                <a:ea typeface="+mn-ea"/>
                <a:cs typeface="+mn-cs"/>
                <a:hlinkClick r:id="rId16"/>
              </a:rPr>
              <a:t>(...)</a:t>
            </a:r>
            <a:r>
              <a:rPr lang="en-US" sz="1200" b="0" i="0" kern="1200" dirty="0">
                <a:solidFill>
                  <a:schemeClr val="tx1"/>
                </a:solidFill>
                <a:effectLst/>
                <a:latin typeface="+mn-lt"/>
                <a:ea typeface="+mn-ea"/>
                <a:cs typeface="+mn-cs"/>
              </a:rPr>
              <a:t>: Computes inverse hyperbolic tangent of x element-wise.</a:t>
            </a:r>
          </a:p>
          <a:p>
            <a:r>
              <a:rPr lang="en-US" sz="1200" b="0" i="0" u="none" strike="noStrike" kern="1200" dirty="0">
                <a:solidFill>
                  <a:schemeClr val="tx1"/>
                </a:solidFill>
                <a:effectLst/>
                <a:latin typeface="+mn-lt"/>
                <a:ea typeface="+mn-ea"/>
                <a:cs typeface="+mn-cs"/>
                <a:hlinkClick r:id="rId17"/>
              </a:rPr>
              <a:t>bessel_i0(...)</a:t>
            </a:r>
            <a:r>
              <a:rPr lang="en-US" sz="1200" b="0" i="0" kern="1200" dirty="0">
                <a:solidFill>
                  <a:schemeClr val="tx1"/>
                </a:solidFill>
                <a:effectLst/>
                <a:latin typeface="+mn-lt"/>
                <a:ea typeface="+mn-ea"/>
                <a:cs typeface="+mn-cs"/>
              </a:rPr>
              <a:t>: Computes the Bessel i0 function of x element-wise.</a:t>
            </a:r>
          </a:p>
          <a:p>
            <a:r>
              <a:rPr lang="en-US" sz="1200" b="0" i="0" u="none" strike="noStrike" kern="1200" dirty="0">
                <a:solidFill>
                  <a:schemeClr val="tx1"/>
                </a:solidFill>
                <a:effectLst/>
                <a:latin typeface="+mn-lt"/>
                <a:ea typeface="+mn-ea"/>
                <a:cs typeface="+mn-cs"/>
                <a:hlinkClick r:id="rId18"/>
              </a:rPr>
              <a:t>bessel_i0e(...)</a:t>
            </a:r>
            <a:r>
              <a:rPr lang="en-US" sz="1200" b="0" i="0" kern="1200" dirty="0">
                <a:solidFill>
                  <a:schemeClr val="tx1"/>
                </a:solidFill>
                <a:effectLst/>
                <a:latin typeface="+mn-lt"/>
                <a:ea typeface="+mn-ea"/>
                <a:cs typeface="+mn-cs"/>
              </a:rPr>
              <a:t>: Computes the Bessel i0e function of x element-wise.</a:t>
            </a:r>
          </a:p>
          <a:p>
            <a:r>
              <a:rPr lang="en-US" sz="1200" b="0" i="0" u="none" strike="noStrike" kern="1200" dirty="0">
                <a:solidFill>
                  <a:schemeClr val="tx1"/>
                </a:solidFill>
                <a:effectLst/>
                <a:latin typeface="+mn-lt"/>
                <a:ea typeface="+mn-ea"/>
                <a:cs typeface="+mn-cs"/>
                <a:hlinkClick r:id="rId19"/>
              </a:rPr>
              <a:t>bessel_i1(...)</a:t>
            </a:r>
            <a:r>
              <a:rPr lang="en-US" sz="1200" b="0" i="0" kern="1200" dirty="0">
                <a:solidFill>
                  <a:schemeClr val="tx1"/>
                </a:solidFill>
                <a:effectLst/>
                <a:latin typeface="+mn-lt"/>
                <a:ea typeface="+mn-ea"/>
                <a:cs typeface="+mn-cs"/>
              </a:rPr>
              <a:t>: Computes the Bessel i1 function of x element-wise.</a:t>
            </a:r>
          </a:p>
          <a:p>
            <a:r>
              <a:rPr lang="en-US" sz="1200" b="0" i="0" u="none" strike="noStrike" kern="1200" dirty="0">
                <a:solidFill>
                  <a:schemeClr val="tx1"/>
                </a:solidFill>
                <a:effectLst/>
                <a:latin typeface="+mn-lt"/>
                <a:ea typeface="+mn-ea"/>
                <a:cs typeface="+mn-cs"/>
                <a:hlinkClick r:id="rId20"/>
              </a:rPr>
              <a:t>bessel_i1e(...)</a:t>
            </a:r>
            <a:r>
              <a:rPr lang="en-US" sz="1200" b="0" i="0" kern="1200" dirty="0">
                <a:solidFill>
                  <a:schemeClr val="tx1"/>
                </a:solidFill>
                <a:effectLst/>
                <a:latin typeface="+mn-lt"/>
                <a:ea typeface="+mn-ea"/>
                <a:cs typeface="+mn-cs"/>
              </a:rPr>
              <a:t>: Computes the Bessel i1e function of x element-wise.</a:t>
            </a:r>
          </a:p>
          <a:p>
            <a:r>
              <a:rPr lang="en-US" sz="1200" b="0" i="0" u="none" strike="noStrike" kern="1200" dirty="0" err="1">
                <a:solidFill>
                  <a:schemeClr val="tx1"/>
                </a:solidFill>
                <a:effectLst/>
                <a:latin typeface="+mn-lt"/>
                <a:ea typeface="+mn-ea"/>
                <a:cs typeface="+mn-cs"/>
                <a:hlinkClick r:id="rId21"/>
              </a:rPr>
              <a:t>betainc</a:t>
            </a:r>
            <a:r>
              <a:rPr lang="en-US" sz="1200" b="0" i="0" u="none" strike="noStrike" kern="1200" dirty="0">
                <a:solidFill>
                  <a:schemeClr val="tx1"/>
                </a:solidFill>
                <a:effectLst/>
                <a:latin typeface="+mn-lt"/>
                <a:ea typeface="+mn-ea"/>
                <a:cs typeface="+mn-cs"/>
                <a:hlinkClick r:id="rId21"/>
              </a:rPr>
              <a:t>(...)</a:t>
            </a:r>
            <a:r>
              <a:rPr lang="en-US" sz="1200" b="0" i="0" kern="1200" dirty="0">
                <a:solidFill>
                  <a:schemeClr val="tx1"/>
                </a:solidFill>
                <a:effectLst/>
                <a:latin typeface="+mn-lt"/>
                <a:ea typeface="+mn-ea"/>
                <a:cs typeface="+mn-cs"/>
              </a:rPr>
              <a:t>: Compute the regularized incomplete beta integral Ix(</a:t>
            </a:r>
            <a:r>
              <a:rPr lang="en-US" sz="1200" b="0" i="0" kern="1200" dirty="0" err="1">
                <a:solidFill>
                  <a:schemeClr val="tx1"/>
                </a:solidFill>
                <a:effectLst/>
                <a:latin typeface="+mn-lt"/>
                <a:ea typeface="+mn-ea"/>
                <a:cs typeface="+mn-cs"/>
              </a:rPr>
              <a:t>a,b</a:t>
            </a:r>
            <a:r>
              <a:rPr lang="en-US" sz="1200" b="0" i="0" kern="1200" dirty="0">
                <a:solidFill>
                  <a:schemeClr val="tx1"/>
                </a:solidFill>
                <a:effectLst/>
                <a:latin typeface="+mn-lt"/>
                <a:ea typeface="+mn-ea"/>
                <a:cs typeface="+mn-cs"/>
              </a:rPr>
              <a:t>).</a:t>
            </a:r>
          </a:p>
          <a:p>
            <a:r>
              <a:rPr lang="en-US" sz="1200" b="0" i="0" u="none" strike="noStrike" kern="1200" dirty="0" err="1">
                <a:solidFill>
                  <a:schemeClr val="tx1"/>
                </a:solidFill>
                <a:effectLst/>
                <a:latin typeface="+mn-lt"/>
                <a:ea typeface="+mn-ea"/>
                <a:cs typeface="+mn-cs"/>
                <a:hlinkClick r:id="rId22"/>
              </a:rPr>
              <a:t>bincount</a:t>
            </a:r>
            <a:r>
              <a:rPr lang="en-US" sz="1200" b="0" i="0" u="none" strike="noStrike" kern="1200" dirty="0">
                <a:solidFill>
                  <a:schemeClr val="tx1"/>
                </a:solidFill>
                <a:effectLst/>
                <a:latin typeface="+mn-lt"/>
                <a:ea typeface="+mn-ea"/>
                <a:cs typeface="+mn-cs"/>
                <a:hlinkClick r:id="rId22"/>
              </a:rPr>
              <a:t>(...)</a:t>
            </a:r>
            <a:r>
              <a:rPr lang="en-US" sz="1200" b="0" i="0" kern="1200" dirty="0">
                <a:solidFill>
                  <a:schemeClr val="tx1"/>
                </a:solidFill>
                <a:effectLst/>
                <a:latin typeface="+mn-lt"/>
                <a:ea typeface="+mn-ea"/>
                <a:cs typeface="+mn-cs"/>
              </a:rPr>
              <a:t>: Counts the number of occurrences of each value in an integer array.</a:t>
            </a:r>
          </a:p>
          <a:p>
            <a:r>
              <a:rPr lang="en-US" sz="1200" b="0" i="0" u="none" strike="noStrike" kern="1200" dirty="0">
                <a:solidFill>
                  <a:schemeClr val="tx1"/>
                </a:solidFill>
                <a:effectLst/>
                <a:latin typeface="+mn-lt"/>
                <a:ea typeface="+mn-ea"/>
                <a:cs typeface="+mn-cs"/>
                <a:hlinkClick r:id="rId23"/>
              </a:rPr>
              <a:t>ceil(...)</a:t>
            </a:r>
            <a:r>
              <a:rPr lang="en-US" sz="1200" b="0" i="0" kern="1200" dirty="0">
                <a:solidFill>
                  <a:schemeClr val="tx1"/>
                </a:solidFill>
                <a:effectLst/>
                <a:latin typeface="+mn-lt"/>
                <a:ea typeface="+mn-ea"/>
                <a:cs typeface="+mn-cs"/>
              </a:rPr>
              <a:t>: Returns element-wise smallest integer not less than x.</a:t>
            </a:r>
          </a:p>
          <a:p>
            <a:r>
              <a:rPr lang="en-US" sz="1200" b="0" i="0" u="none" strike="noStrike" kern="1200" dirty="0" err="1">
                <a:solidFill>
                  <a:schemeClr val="tx1"/>
                </a:solidFill>
                <a:effectLst/>
                <a:latin typeface="+mn-lt"/>
                <a:ea typeface="+mn-ea"/>
                <a:cs typeface="+mn-cs"/>
                <a:hlinkClick r:id="rId24"/>
              </a:rPr>
              <a:t>confusion_matrix</a:t>
            </a:r>
            <a:r>
              <a:rPr lang="en-US" sz="1200" b="0" i="0" u="none" strike="noStrike" kern="1200" dirty="0">
                <a:solidFill>
                  <a:schemeClr val="tx1"/>
                </a:solidFill>
                <a:effectLst/>
                <a:latin typeface="+mn-lt"/>
                <a:ea typeface="+mn-ea"/>
                <a:cs typeface="+mn-cs"/>
                <a:hlinkClick r:id="rId24"/>
              </a:rPr>
              <a:t>(...)</a:t>
            </a:r>
            <a:r>
              <a:rPr lang="en-US" sz="1200" b="0" i="0" kern="1200" dirty="0">
                <a:solidFill>
                  <a:schemeClr val="tx1"/>
                </a:solidFill>
                <a:effectLst/>
                <a:latin typeface="+mn-lt"/>
                <a:ea typeface="+mn-ea"/>
                <a:cs typeface="+mn-cs"/>
              </a:rPr>
              <a:t>: Computes the confusion matrix from predictions and labels.</a:t>
            </a:r>
          </a:p>
          <a:p>
            <a:r>
              <a:rPr lang="en-US" sz="1200" b="0" i="0" u="none" strike="noStrike" kern="1200" dirty="0" err="1">
                <a:solidFill>
                  <a:schemeClr val="tx1"/>
                </a:solidFill>
                <a:effectLst/>
                <a:latin typeface="+mn-lt"/>
                <a:ea typeface="+mn-ea"/>
                <a:cs typeface="+mn-cs"/>
                <a:hlinkClick r:id="rId25"/>
              </a:rPr>
              <a:t>conj</a:t>
            </a:r>
            <a:r>
              <a:rPr lang="en-US" sz="1200" b="0" i="0" u="none" strike="noStrike" kern="1200" dirty="0">
                <a:solidFill>
                  <a:schemeClr val="tx1"/>
                </a:solidFill>
                <a:effectLst/>
                <a:latin typeface="+mn-lt"/>
                <a:ea typeface="+mn-ea"/>
                <a:cs typeface="+mn-cs"/>
                <a:hlinkClick r:id="rId25"/>
              </a:rPr>
              <a:t>(...)</a:t>
            </a:r>
            <a:r>
              <a:rPr lang="en-US" sz="1200" b="0" i="0" kern="1200" dirty="0">
                <a:solidFill>
                  <a:schemeClr val="tx1"/>
                </a:solidFill>
                <a:effectLst/>
                <a:latin typeface="+mn-lt"/>
                <a:ea typeface="+mn-ea"/>
                <a:cs typeface="+mn-cs"/>
              </a:rPr>
              <a:t>: Returns the complex conjugate of a complex number.</a:t>
            </a:r>
          </a:p>
          <a:p>
            <a:r>
              <a:rPr lang="en-US" sz="1200" b="0" i="0" u="none" strike="noStrike" kern="1200" dirty="0">
                <a:solidFill>
                  <a:schemeClr val="tx1"/>
                </a:solidFill>
                <a:effectLst/>
                <a:latin typeface="+mn-lt"/>
                <a:ea typeface="+mn-ea"/>
                <a:cs typeface="+mn-cs"/>
                <a:hlinkClick r:id="rId26"/>
              </a:rPr>
              <a:t>cos(...)</a:t>
            </a:r>
            <a:r>
              <a:rPr lang="en-US" sz="1200" b="0" i="0" kern="1200" dirty="0">
                <a:solidFill>
                  <a:schemeClr val="tx1"/>
                </a:solidFill>
                <a:effectLst/>
                <a:latin typeface="+mn-lt"/>
                <a:ea typeface="+mn-ea"/>
                <a:cs typeface="+mn-cs"/>
              </a:rPr>
              <a:t>: Computes cos of x element-wise.</a:t>
            </a:r>
          </a:p>
          <a:p>
            <a:r>
              <a:rPr lang="en-US" sz="1200" b="0" i="0" u="none" strike="noStrike" kern="1200" dirty="0" err="1">
                <a:solidFill>
                  <a:schemeClr val="tx1"/>
                </a:solidFill>
                <a:effectLst/>
                <a:latin typeface="+mn-lt"/>
                <a:ea typeface="+mn-ea"/>
                <a:cs typeface="+mn-cs"/>
                <a:hlinkClick r:id="rId27"/>
              </a:rPr>
              <a:t>cosh</a:t>
            </a:r>
            <a:r>
              <a:rPr lang="en-US" sz="1200" b="0" i="0" u="none" strike="noStrike" kern="1200" dirty="0">
                <a:solidFill>
                  <a:schemeClr val="tx1"/>
                </a:solidFill>
                <a:effectLst/>
                <a:latin typeface="+mn-lt"/>
                <a:ea typeface="+mn-ea"/>
                <a:cs typeface="+mn-cs"/>
                <a:hlinkClick r:id="rId27"/>
              </a:rPr>
              <a:t>(...)</a:t>
            </a:r>
            <a:r>
              <a:rPr lang="en-US" sz="1200" b="0" i="0" kern="1200" dirty="0">
                <a:solidFill>
                  <a:schemeClr val="tx1"/>
                </a:solidFill>
                <a:effectLst/>
                <a:latin typeface="+mn-lt"/>
                <a:ea typeface="+mn-ea"/>
                <a:cs typeface="+mn-cs"/>
              </a:rPr>
              <a:t>: Computes hyperbolic cosine of x element-wise.</a:t>
            </a:r>
          </a:p>
          <a:p>
            <a:r>
              <a:rPr lang="en-US" sz="1200" b="0" i="0" u="none" strike="noStrike" kern="1200" dirty="0" err="1">
                <a:solidFill>
                  <a:schemeClr val="tx1"/>
                </a:solidFill>
                <a:effectLst/>
                <a:latin typeface="+mn-lt"/>
                <a:ea typeface="+mn-ea"/>
                <a:cs typeface="+mn-cs"/>
                <a:hlinkClick r:id="rId28"/>
              </a:rPr>
              <a:t>count_nonzero</a:t>
            </a:r>
            <a:r>
              <a:rPr lang="en-US" sz="1200" b="0" i="0" u="none" strike="noStrike" kern="1200" dirty="0">
                <a:solidFill>
                  <a:schemeClr val="tx1"/>
                </a:solidFill>
                <a:effectLst/>
                <a:latin typeface="+mn-lt"/>
                <a:ea typeface="+mn-ea"/>
                <a:cs typeface="+mn-cs"/>
                <a:hlinkClick r:id="rId28"/>
              </a:rPr>
              <a:t>(...)</a:t>
            </a:r>
            <a:r>
              <a:rPr lang="en-US" sz="1200" b="0" i="0" kern="1200" dirty="0">
                <a:solidFill>
                  <a:schemeClr val="tx1"/>
                </a:solidFill>
                <a:effectLst/>
                <a:latin typeface="+mn-lt"/>
                <a:ea typeface="+mn-ea"/>
                <a:cs typeface="+mn-cs"/>
              </a:rPr>
              <a:t>: Computes number of nonzero elements across dimensions of a tensor. (deprecated arguments)</a:t>
            </a:r>
          </a:p>
          <a:p>
            <a:r>
              <a:rPr lang="en-US" sz="1200" b="0" i="0" u="none" strike="noStrike" kern="1200" dirty="0" err="1">
                <a:solidFill>
                  <a:schemeClr val="tx1"/>
                </a:solidFill>
                <a:effectLst/>
                <a:latin typeface="+mn-lt"/>
                <a:ea typeface="+mn-ea"/>
                <a:cs typeface="+mn-cs"/>
                <a:hlinkClick r:id="rId29"/>
              </a:rPr>
              <a:t>cumprod</a:t>
            </a:r>
            <a:r>
              <a:rPr lang="en-US" sz="1200" b="0" i="0" u="none" strike="noStrike" kern="1200" dirty="0">
                <a:solidFill>
                  <a:schemeClr val="tx1"/>
                </a:solidFill>
                <a:effectLst/>
                <a:latin typeface="+mn-lt"/>
                <a:ea typeface="+mn-ea"/>
                <a:cs typeface="+mn-cs"/>
                <a:hlinkClick r:id="rId29"/>
              </a:rPr>
              <a:t>(...)</a:t>
            </a:r>
            <a:r>
              <a:rPr lang="en-US" sz="1200" b="0" i="0" kern="1200" dirty="0">
                <a:solidFill>
                  <a:schemeClr val="tx1"/>
                </a:solidFill>
                <a:effectLst/>
                <a:latin typeface="+mn-lt"/>
                <a:ea typeface="+mn-ea"/>
                <a:cs typeface="+mn-cs"/>
              </a:rPr>
              <a:t>: Compute the cumulative product of the tensor x along axis.</a:t>
            </a:r>
          </a:p>
          <a:p>
            <a:r>
              <a:rPr lang="en-US" sz="1200" b="0" i="0" u="none" strike="noStrike" kern="1200" dirty="0" err="1">
                <a:solidFill>
                  <a:schemeClr val="tx1"/>
                </a:solidFill>
                <a:effectLst/>
                <a:latin typeface="+mn-lt"/>
                <a:ea typeface="+mn-ea"/>
                <a:cs typeface="+mn-cs"/>
                <a:hlinkClick r:id="rId30"/>
              </a:rPr>
              <a:t>cumsum</a:t>
            </a:r>
            <a:r>
              <a:rPr lang="en-US" sz="1200" b="0" i="0" u="none" strike="noStrike" kern="1200" dirty="0">
                <a:solidFill>
                  <a:schemeClr val="tx1"/>
                </a:solidFill>
                <a:effectLst/>
                <a:latin typeface="+mn-lt"/>
                <a:ea typeface="+mn-ea"/>
                <a:cs typeface="+mn-cs"/>
                <a:hlinkClick r:id="rId30"/>
              </a:rPr>
              <a:t>(...)</a:t>
            </a:r>
            <a:r>
              <a:rPr lang="en-US" sz="1200" b="0" i="0" kern="1200" dirty="0">
                <a:solidFill>
                  <a:schemeClr val="tx1"/>
                </a:solidFill>
                <a:effectLst/>
                <a:latin typeface="+mn-lt"/>
                <a:ea typeface="+mn-ea"/>
                <a:cs typeface="+mn-cs"/>
              </a:rPr>
              <a:t>: Compute the cumulative sum of the tensor x along axis.</a:t>
            </a:r>
          </a:p>
          <a:p>
            <a:r>
              <a:rPr lang="en-US" sz="1200" b="0" i="0" u="none" strike="noStrike" kern="1200" dirty="0">
                <a:solidFill>
                  <a:schemeClr val="tx1"/>
                </a:solidFill>
                <a:effectLst/>
                <a:latin typeface="+mn-lt"/>
                <a:ea typeface="+mn-ea"/>
                <a:cs typeface="+mn-cs"/>
                <a:hlinkClick r:id="rId31"/>
              </a:rPr>
              <a:t>digamma(...)</a:t>
            </a:r>
            <a:r>
              <a:rPr lang="en-US" sz="1200" b="0" i="0" kern="1200" dirty="0">
                <a:solidFill>
                  <a:schemeClr val="tx1"/>
                </a:solidFill>
                <a:effectLst/>
                <a:latin typeface="+mn-lt"/>
                <a:ea typeface="+mn-ea"/>
                <a:cs typeface="+mn-cs"/>
              </a:rPr>
              <a:t>: Computes Psi, the derivative of </a:t>
            </a:r>
            <a:r>
              <a:rPr lang="en-US" sz="1200" b="0" i="0" kern="1200" dirty="0" err="1">
                <a:solidFill>
                  <a:schemeClr val="tx1"/>
                </a:solidFill>
                <a:effectLst/>
                <a:latin typeface="+mn-lt"/>
                <a:ea typeface="+mn-ea"/>
                <a:cs typeface="+mn-cs"/>
              </a:rPr>
              <a:t>Lgamma</a:t>
            </a:r>
            <a:r>
              <a:rPr lang="en-US" sz="1200" b="0" i="0" kern="1200" dirty="0">
                <a:solidFill>
                  <a:schemeClr val="tx1"/>
                </a:solidFill>
                <a:effectLst/>
                <a:latin typeface="+mn-lt"/>
                <a:ea typeface="+mn-ea"/>
                <a:cs typeface="+mn-cs"/>
              </a:rPr>
              <a:t> (the log of the absolute value of</a:t>
            </a:r>
          </a:p>
          <a:p>
            <a:r>
              <a:rPr lang="en-US" sz="1200" b="0" i="0" u="none" strike="noStrike" kern="1200" dirty="0">
                <a:solidFill>
                  <a:schemeClr val="tx1"/>
                </a:solidFill>
                <a:effectLst/>
                <a:latin typeface="+mn-lt"/>
                <a:ea typeface="+mn-ea"/>
                <a:cs typeface="+mn-cs"/>
                <a:hlinkClick r:id="rId32"/>
              </a:rPr>
              <a:t>divide(...)</a:t>
            </a:r>
            <a:r>
              <a:rPr lang="en-US" sz="1200" b="0" i="0" kern="1200" dirty="0">
                <a:solidFill>
                  <a:schemeClr val="tx1"/>
                </a:solidFill>
                <a:effectLst/>
                <a:latin typeface="+mn-lt"/>
                <a:ea typeface="+mn-ea"/>
                <a:cs typeface="+mn-cs"/>
              </a:rPr>
              <a:t>: Computes Python style division of x by y.</a:t>
            </a:r>
          </a:p>
          <a:p>
            <a:r>
              <a:rPr lang="en-US" sz="1200" b="0" i="0" u="none" strike="noStrike" kern="1200" dirty="0">
                <a:solidFill>
                  <a:schemeClr val="tx1"/>
                </a:solidFill>
                <a:effectLst/>
                <a:latin typeface="+mn-lt"/>
                <a:ea typeface="+mn-ea"/>
                <a:cs typeface="+mn-cs"/>
                <a:hlinkClick r:id="rId33"/>
              </a:rPr>
              <a:t>equal(...)</a:t>
            </a:r>
            <a:r>
              <a:rPr lang="en-US" sz="1200" b="0" i="0" kern="1200" dirty="0">
                <a:solidFill>
                  <a:schemeClr val="tx1"/>
                </a:solidFill>
                <a:effectLst/>
                <a:latin typeface="+mn-lt"/>
                <a:ea typeface="+mn-ea"/>
                <a:cs typeface="+mn-cs"/>
              </a:rPr>
              <a:t>: Returns the truth value of (x == y) element-wise.</a:t>
            </a:r>
          </a:p>
          <a:p>
            <a:r>
              <a:rPr lang="en-US" sz="1200" b="0" i="0" u="none" strike="noStrike" kern="1200" dirty="0">
                <a:solidFill>
                  <a:schemeClr val="tx1"/>
                </a:solidFill>
                <a:effectLst/>
                <a:latin typeface="+mn-lt"/>
                <a:ea typeface="+mn-ea"/>
                <a:cs typeface="+mn-cs"/>
                <a:hlinkClick r:id="rId34"/>
              </a:rPr>
              <a:t>erf(...)</a:t>
            </a:r>
            <a:r>
              <a:rPr lang="en-US" sz="1200" b="0" i="0" kern="1200" dirty="0">
                <a:solidFill>
                  <a:schemeClr val="tx1"/>
                </a:solidFill>
                <a:effectLst/>
                <a:latin typeface="+mn-lt"/>
                <a:ea typeface="+mn-ea"/>
                <a:cs typeface="+mn-cs"/>
              </a:rPr>
              <a:t>: Computes the Gauss error function of x element-wise.</a:t>
            </a:r>
          </a:p>
          <a:p>
            <a:r>
              <a:rPr lang="en-US" sz="1200" b="0" i="0" u="none" strike="noStrike" kern="1200" dirty="0" err="1">
                <a:solidFill>
                  <a:schemeClr val="tx1"/>
                </a:solidFill>
                <a:effectLst/>
                <a:latin typeface="+mn-lt"/>
                <a:ea typeface="+mn-ea"/>
                <a:cs typeface="+mn-cs"/>
                <a:hlinkClick r:id="rId35"/>
              </a:rPr>
              <a:t>erfc</a:t>
            </a:r>
            <a:r>
              <a:rPr lang="en-US" sz="1200" b="0" i="0" u="none" strike="noStrike" kern="1200" dirty="0">
                <a:solidFill>
                  <a:schemeClr val="tx1"/>
                </a:solidFill>
                <a:effectLst/>
                <a:latin typeface="+mn-lt"/>
                <a:ea typeface="+mn-ea"/>
                <a:cs typeface="+mn-cs"/>
                <a:hlinkClick r:id="rId35"/>
              </a:rPr>
              <a:t>(...)</a:t>
            </a:r>
            <a:r>
              <a:rPr lang="en-US" sz="1200" b="0" i="0" kern="1200" dirty="0">
                <a:solidFill>
                  <a:schemeClr val="tx1"/>
                </a:solidFill>
                <a:effectLst/>
                <a:latin typeface="+mn-lt"/>
                <a:ea typeface="+mn-ea"/>
                <a:cs typeface="+mn-cs"/>
              </a:rPr>
              <a:t>: Computes the complementary error function of x element-wise.</a:t>
            </a:r>
          </a:p>
          <a:p>
            <a:r>
              <a:rPr lang="en-US" sz="1200" b="0" i="0" u="none" strike="noStrike" kern="1200" dirty="0">
                <a:solidFill>
                  <a:schemeClr val="tx1"/>
                </a:solidFill>
                <a:effectLst/>
                <a:latin typeface="+mn-lt"/>
                <a:ea typeface="+mn-ea"/>
                <a:cs typeface="+mn-cs"/>
                <a:hlinkClick r:id="rId36"/>
              </a:rPr>
              <a:t>exp(...)</a:t>
            </a:r>
            <a:r>
              <a:rPr lang="en-US" sz="1200" b="0" i="0" kern="1200" dirty="0">
                <a:solidFill>
                  <a:schemeClr val="tx1"/>
                </a:solidFill>
                <a:effectLst/>
                <a:latin typeface="+mn-lt"/>
                <a:ea typeface="+mn-ea"/>
                <a:cs typeface="+mn-cs"/>
              </a:rPr>
              <a:t>: Computes exponential of x element-wise. y=ex.</a:t>
            </a:r>
          </a:p>
          <a:p>
            <a:r>
              <a:rPr lang="en-US" sz="1200" b="0" i="0" u="none" strike="noStrike" kern="1200" dirty="0">
                <a:solidFill>
                  <a:schemeClr val="tx1"/>
                </a:solidFill>
                <a:effectLst/>
                <a:latin typeface="+mn-lt"/>
                <a:ea typeface="+mn-ea"/>
                <a:cs typeface="+mn-cs"/>
                <a:hlinkClick r:id="rId37"/>
              </a:rPr>
              <a:t>expm1(...)</a:t>
            </a:r>
            <a:r>
              <a:rPr lang="en-US" sz="1200" b="0" i="0" kern="1200" dirty="0">
                <a:solidFill>
                  <a:schemeClr val="tx1"/>
                </a:solidFill>
                <a:effectLst/>
                <a:latin typeface="+mn-lt"/>
                <a:ea typeface="+mn-ea"/>
                <a:cs typeface="+mn-cs"/>
              </a:rPr>
              <a:t>: Computes exponential of x - 1 element-wise.</a:t>
            </a:r>
          </a:p>
          <a:p>
            <a:r>
              <a:rPr lang="en-US" sz="1200" b="0" i="0" u="none" strike="noStrike" kern="1200" dirty="0">
                <a:solidFill>
                  <a:schemeClr val="tx1"/>
                </a:solidFill>
                <a:effectLst/>
                <a:latin typeface="+mn-lt"/>
                <a:ea typeface="+mn-ea"/>
                <a:cs typeface="+mn-cs"/>
                <a:hlinkClick r:id="rId38"/>
              </a:rPr>
              <a:t>floor(...)</a:t>
            </a:r>
            <a:r>
              <a:rPr lang="en-US" sz="1200" b="0" i="0" kern="1200" dirty="0">
                <a:solidFill>
                  <a:schemeClr val="tx1"/>
                </a:solidFill>
                <a:effectLst/>
                <a:latin typeface="+mn-lt"/>
                <a:ea typeface="+mn-ea"/>
                <a:cs typeface="+mn-cs"/>
              </a:rPr>
              <a:t>: Returns element-wise largest integer not greater than x.</a:t>
            </a:r>
          </a:p>
          <a:p>
            <a:r>
              <a:rPr lang="en-US" sz="1200" b="0" i="0" u="none" strike="noStrike" kern="1200" dirty="0" err="1">
                <a:solidFill>
                  <a:schemeClr val="tx1"/>
                </a:solidFill>
                <a:effectLst/>
                <a:latin typeface="+mn-lt"/>
                <a:ea typeface="+mn-ea"/>
                <a:cs typeface="+mn-cs"/>
                <a:hlinkClick r:id="rId39"/>
              </a:rPr>
              <a:t>floordiv</a:t>
            </a:r>
            <a:r>
              <a:rPr lang="en-US" sz="1200" b="0" i="0" u="none" strike="noStrike" kern="1200" dirty="0">
                <a:solidFill>
                  <a:schemeClr val="tx1"/>
                </a:solidFill>
                <a:effectLst/>
                <a:latin typeface="+mn-lt"/>
                <a:ea typeface="+mn-ea"/>
                <a:cs typeface="+mn-cs"/>
                <a:hlinkClick r:id="rId39"/>
              </a:rPr>
              <a:t>(...)</a:t>
            </a:r>
            <a:r>
              <a:rPr lang="en-US" sz="1200" b="0" i="0" kern="1200" dirty="0">
                <a:solidFill>
                  <a:schemeClr val="tx1"/>
                </a:solidFill>
                <a:effectLst/>
                <a:latin typeface="+mn-lt"/>
                <a:ea typeface="+mn-ea"/>
                <a:cs typeface="+mn-cs"/>
              </a:rPr>
              <a:t>: Divides x / y elementwise, rounding toward the most negative integer.</a:t>
            </a:r>
          </a:p>
          <a:p>
            <a:r>
              <a:rPr lang="en-US" sz="1200" b="0" i="0" u="none" strike="noStrike" kern="1200" dirty="0">
                <a:solidFill>
                  <a:schemeClr val="tx1"/>
                </a:solidFill>
                <a:effectLst/>
                <a:latin typeface="+mn-lt"/>
                <a:ea typeface="+mn-ea"/>
                <a:cs typeface="+mn-cs"/>
                <a:hlinkClick r:id="rId40"/>
              </a:rPr>
              <a:t>greater(...)</a:t>
            </a:r>
            <a:r>
              <a:rPr lang="en-US" sz="1200" b="0" i="0" kern="1200" dirty="0">
                <a:solidFill>
                  <a:schemeClr val="tx1"/>
                </a:solidFill>
                <a:effectLst/>
                <a:latin typeface="+mn-lt"/>
                <a:ea typeface="+mn-ea"/>
                <a:cs typeface="+mn-cs"/>
              </a:rPr>
              <a:t>: Returns the truth value of (x &gt; y) element-wise.</a:t>
            </a:r>
          </a:p>
          <a:p>
            <a:r>
              <a:rPr lang="en-US" sz="1200" b="0" i="0" u="none" strike="noStrike" kern="1200" dirty="0" err="1">
                <a:solidFill>
                  <a:schemeClr val="tx1"/>
                </a:solidFill>
                <a:effectLst/>
                <a:latin typeface="+mn-lt"/>
                <a:ea typeface="+mn-ea"/>
                <a:cs typeface="+mn-cs"/>
                <a:hlinkClick r:id="rId41"/>
              </a:rPr>
              <a:t>greater_equal</a:t>
            </a:r>
            <a:r>
              <a:rPr lang="en-US" sz="1200" b="0" i="0" u="none" strike="noStrike" kern="1200" dirty="0">
                <a:solidFill>
                  <a:schemeClr val="tx1"/>
                </a:solidFill>
                <a:effectLst/>
                <a:latin typeface="+mn-lt"/>
                <a:ea typeface="+mn-ea"/>
                <a:cs typeface="+mn-cs"/>
                <a:hlinkClick r:id="rId41"/>
              </a:rPr>
              <a:t>(...)</a:t>
            </a:r>
            <a:r>
              <a:rPr lang="en-US" sz="1200" b="0" i="0" kern="1200" dirty="0">
                <a:solidFill>
                  <a:schemeClr val="tx1"/>
                </a:solidFill>
                <a:effectLst/>
                <a:latin typeface="+mn-lt"/>
                <a:ea typeface="+mn-ea"/>
                <a:cs typeface="+mn-cs"/>
              </a:rPr>
              <a:t>: Returns the truth value of (x &gt;= y) element-wise.</a:t>
            </a:r>
          </a:p>
          <a:p>
            <a:r>
              <a:rPr lang="en-US" sz="1200" b="0" i="0" u="none" strike="noStrike" kern="1200" dirty="0" err="1">
                <a:solidFill>
                  <a:schemeClr val="tx1"/>
                </a:solidFill>
                <a:effectLst/>
                <a:latin typeface="+mn-lt"/>
                <a:ea typeface="+mn-ea"/>
                <a:cs typeface="+mn-cs"/>
                <a:hlinkClick r:id="rId42"/>
              </a:rPr>
              <a:t>igamma</a:t>
            </a:r>
            <a:r>
              <a:rPr lang="en-US" sz="1200" b="0" i="0" u="none" strike="noStrike" kern="1200" dirty="0">
                <a:solidFill>
                  <a:schemeClr val="tx1"/>
                </a:solidFill>
                <a:effectLst/>
                <a:latin typeface="+mn-lt"/>
                <a:ea typeface="+mn-ea"/>
                <a:cs typeface="+mn-cs"/>
                <a:hlinkClick r:id="rId42"/>
              </a:rPr>
              <a:t>(...)</a:t>
            </a:r>
            <a:r>
              <a:rPr lang="en-US" sz="1200" b="0" i="0" kern="1200" dirty="0">
                <a:solidFill>
                  <a:schemeClr val="tx1"/>
                </a:solidFill>
                <a:effectLst/>
                <a:latin typeface="+mn-lt"/>
                <a:ea typeface="+mn-ea"/>
                <a:cs typeface="+mn-cs"/>
              </a:rPr>
              <a:t>: Compute the lower regularized incomplete Gamma function P(a, x).</a:t>
            </a:r>
          </a:p>
          <a:p>
            <a:r>
              <a:rPr lang="en-US" sz="1200" b="0" i="0" u="none" strike="noStrike" kern="1200" dirty="0" err="1">
                <a:solidFill>
                  <a:schemeClr val="tx1"/>
                </a:solidFill>
                <a:effectLst/>
                <a:latin typeface="+mn-lt"/>
                <a:ea typeface="+mn-ea"/>
                <a:cs typeface="+mn-cs"/>
                <a:hlinkClick r:id="rId43"/>
              </a:rPr>
              <a:t>igammac</a:t>
            </a:r>
            <a:r>
              <a:rPr lang="en-US" sz="1200" b="0" i="0" u="none" strike="noStrike" kern="1200" dirty="0">
                <a:solidFill>
                  <a:schemeClr val="tx1"/>
                </a:solidFill>
                <a:effectLst/>
                <a:latin typeface="+mn-lt"/>
                <a:ea typeface="+mn-ea"/>
                <a:cs typeface="+mn-cs"/>
                <a:hlinkClick r:id="rId43"/>
              </a:rPr>
              <a:t>(...)</a:t>
            </a:r>
            <a:r>
              <a:rPr lang="en-US" sz="1200" b="0" i="0" kern="1200" dirty="0">
                <a:solidFill>
                  <a:schemeClr val="tx1"/>
                </a:solidFill>
                <a:effectLst/>
                <a:latin typeface="+mn-lt"/>
                <a:ea typeface="+mn-ea"/>
                <a:cs typeface="+mn-cs"/>
              </a:rPr>
              <a:t>: Compute the upper regularized incomplete Gamma function Q(a, x).</a:t>
            </a:r>
          </a:p>
          <a:p>
            <a:r>
              <a:rPr lang="en-US" sz="1200" b="0" i="0" u="none" strike="noStrike" kern="1200" dirty="0" err="1">
                <a:solidFill>
                  <a:schemeClr val="tx1"/>
                </a:solidFill>
                <a:effectLst/>
                <a:latin typeface="+mn-lt"/>
                <a:ea typeface="+mn-ea"/>
                <a:cs typeface="+mn-cs"/>
                <a:hlinkClick r:id="rId44"/>
              </a:rPr>
              <a:t>imag</a:t>
            </a:r>
            <a:r>
              <a:rPr lang="en-US" sz="1200" b="0" i="0" u="none" strike="noStrike" kern="1200" dirty="0">
                <a:solidFill>
                  <a:schemeClr val="tx1"/>
                </a:solidFill>
                <a:effectLst/>
                <a:latin typeface="+mn-lt"/>
                <a:ea typeface="+mn-ea"/>
                <a:cs typeface="+mn-cs"/>
                <a:hlinkClick r:id="rId44"/>
              </a:rPr>
              <a:t>(...)</a:t>
            </a:r>
            <a:r>
              <a:rPr lang="en-US" sz="1200" b="0" i="0" kern="1200" dirty="0">
                <a:solidFill>
                  <a:schemeClr val="tx1"/>
                </a:solidFill>
                <a:effectLst/>
                <a:latin typeface="+mn-lt"/>
                <a:ea typeface="+mn-ea"/>
                <a:cs typeface="+mn-cs"/>
              </a:rPr>
              <a:t>: Returns the imaginary part of a complex (or real) tensor.</a:t>
            </a:r>
          </a:p>
          <a:p>
            <a:r>
              <a:rPr lang="en-US" sz="1200" b="0" i="0" u="none" strike="noStrike" kern="1200" dirty="0" err="1">
                <a:solidFill>
                  <a:schemeClr val="tx1"/>
                </a:solidFill>
                <a:effectLst/>
                <a:latin typeface="+mn-lt"/>
                <a:ea typeface="+mn-ea"/>
                <a:cs typeface="+mn-cs"/>
                <a:hlinkClick r:id="rId45"/>
              </a:rPr>
              <a:t>in_top_k</a:t>
            </a:r>
            <a:r>
              <a:rPr lang="en-US" sz="1200" b="0" i="0" u="none" strike="noStrike" kern="1200" dirty="0">
                <a:solidFill>
                  <a:schemeClr val="tx1"/>
                </a:solidFill>
                <a:effectLst/>
                <a:latin typeface="+mn-lt"/>
                <a:ea typeface="+mn-ea"/>
                <a:cs typeface="+mn-cs"/>
                <a:hlinkClick r:id="rId45"/>
              </a:rPr>
              <a:t>(...)</a:t>
            </a:r>
            <a:r>
              <a:rPr lang="en-US" sz="1200" b="0" i="0" kern="1200" dirty="0">
                <a:solidFill>
                  <a:schemeClr val="tx1"/>
                </a:solidFill>
                <a:effectLst/>
                <a:latin typeface="+mn-lt"/>
                <a:ea typeface="+mn-ea"/>
                <a:cs typeface="+mn-cs"/>
              </a:rPr>
              <a:t>: Says whether the targets are in the top K predictions.</a:t>
            </a:r>
          </a:p>
          <a:p>
            <a:r>
              <a:rPr lang="en-US" sz="1200" b="0" i="0" u="none" strike="noStrike" kern="1200" dirty="0" err="1">
                <a:solidFill>
                  <a:schemeClr val="tx1"/>
                </a:solidFill>
                <a:effectLst/>
                <a:latin typeface="+mn-lt"/>
                <a:ea typeface="+mn-ea"/>
                <a:cs typeface="+mn-cs"/>
                <a:hlinkClick r:id="rId46"/>
              </a:rPr>
              <a:t>invert_permutation</a:t>
            </a:r>
            <a:r>
              <a:rPr lang="en-US" sz="1200" b="0" i="0" u="none" strike="noStrike" kern="1200" dirty="0">
                <a:solidFill>
                  <a:schemeClr val="tx1"/>
                </a:solidFill>
                <a:effectLst/>
                <a:latin typeface="+mn-lt"/>
                <a:ea typeface="+mn-ea"/>
                <a:cs typeface="+mn-cs"/>
                <a:hlinkClick r:id="rId46"/>
              </a:rPr>
              <a:t>(...)</a:t>
            </a:r>
            <a:r>
              <a:rPr lang="en-US" sz="1200" b="0" i="0" kern="1200" dirty="0">
                <a:solidFill>
                  <a:schemeClr val="tx1"/>
                </a:solidFill>
                <a:effectLst/>
                <a:latin typeface="+mn-lt"/>
                <a:ea typeface="+mn-ea"/>
                <a:cs typeface="+mn-cs"/>
              </a:rPr>
              <a:t>: Computes the inverse permutation of a tensor.</a:t>
            </a:r>
          </a:p>
          <a:p>
            <a:r>
              <a:rPr lang="en-US" sz="1200" b="0" i="0" u="none" strike="noStrike" kern="1200" dirty="0" err="1">
                <a:solidFill>
                  <a:schemeClr val="tx1"/>
                </a:solidFill>
                <a:effectLst/>
                <a:latin typeface="+mn-lt"/>
                <a:ea typeface="+mn-ea"/>
                <a:cs typeface="+mn-cs"/>
                <a:hlinkClick r:id="rId47"/>
              </a:rPr>
              <a:t>is_finite</a:t>
            </a:r>
            <a:r>
              <a:rPr lang="en-US" sz="1200" b="0" i="0" u="none" strike="noStrike" kern="1200" dirty="0">
                <a:solidFill>
                  <a:schemeClr val="tx1"/>
                </a:solidFill>
                <a:effectLst/>
                <a:latin typeface="+mn-lt"/>
                <a:ea typeface="+mn-ea"/>
                <a:cs typeface="+mn-cs"/>
                <a:hlinkClick r:id="rId47"/>
              </a:rPr>
              <a:t>(...)</a:t>
            </a:r>
            <a:r>
              <a:rPr lang="en-US" sz="1200" b="0" i="0" kern="1200" dirty="0">
                <a:solidFill>
                  <a:schemeClr val="tx1"/>
                </a:solidFill>
                <a:effectLst/>
                <a:latin typeface="+mn-lt"/>
                <a:ea typeface="+mn-ea"/>
                <a:cs typeface="+mn-cs"/>
              </a:rPr>
              <a:t>: Returns which elements of x are finite.</a:t>
            </a:r>
          </a:p>
          <a:p>
            <a:r>
              <a:rPr lang="en-US" sz="1200" b="0" i="0" u="none" strike="noStrike" kern="1200" dirty="0" err="1">
                <a:solidFill>
                  <a:schemeClr val="tx1"/>
                </a:solidFill>
                <a:effectLst/>
                <a:latin typeface="+mn-lt"/>
                <a:ea typeface="+mn-ea"/>
                <a:cs typeface="+mn-cs"/>
                <a:hlinkClick r:id="rId48"/>
              </a:rPr>
              <a:t>is_inf</a:t>
            </a:r>
            <a:r>
              <a:rPr lang="en-US" sz="1200" b="0" i="0" u="none" strike="noStrike" kern="1200" dirty="0">
                <a:solidFill>
                  <a:schemeClr val="tx1"/>
                </a:solidFill>
                <a:effectLst/>
                <a:latin typeface="+mn-lt"/>
                <a:ea typeface="+mn-ea"/>
                <a:cs typeface="+mn-cs"/>
                <a:hlinkClick r:id="rId48"/>
              </a:rPr>
              <a:t>(...)</a:t>
            </a:r>
            <a:r>
              <a:rPr lang="en-US" sz="1200" b="0" i="0" kern="1200" dirty="0">
                <a:solidFill>
                  <a:schemeClr val="tx1"/>
                </a:solidFill>
                <a:effectLst/>
                <a:latin typeface="+mn-lt"/>
                <a:ea typeface="+mn-ea"/>
                <a:cs typeface="+mn-cs"/>
              </a:rPr>
              <a:t>: Returns which elements of x are Inf.</a:t>
            </a:r>
          </a:p>
          <a:p>
            <a:r>
              <a:rPr lang="en-US" sz="1200" b="0" i="0" u="none" strike="noStrike" kern="1200" dirty="0" err="1">
                <a:solidFill>
                  <a:schemeClr val="tx1"/>
                </a:solidFill>
                <a:effectLst/>
                <a:latin typeface="+mn-lt"/>
                <a:ea typeface="+mn-ea"/>
                <a:cs typeface="+mn-cs"/>
                <a:hlinkClick r:id="rId49"/>
              </a:rPr>
              <a:t>is_nan</a:t>
            </a:r>
            <a:r>
              <a:rPr lang="en-US" sz="1200" b="0" i="0" u="none" strike="noStrike" kern="1200" dirty="0">
                <a:solidFill>
                  <a:schemeClr val="tx1"/>
                </a:solidFill>
                <a:effectLst/>
                <a:latin typeface="+mn-lt"/>
                <a:ea typeface="+mn-ea"/>
                <a:cs typeface="+mn-cs"/>
                <a:hlinkClick r:id="rId49"/>
              </a:rPr>
              <a:t>(...)</a:t>
            </a:r>
            <a:r>
              <a:rPr lang="en-US" sz="1200" b="0" i="0" kern="1200" dirty="0">
                <a:solidFill>
                  <a:schemeClr val="tx1"/>
                </a:solidFill>
                <a:effectLst/>
                <a:latin typeface="+mn-lt"/>
                <a:ea typeface="+mn-ea"/>
                <a:cs typeface="+mn-cs"/>
              </a:rPr>
              <a:t>: Returns which elements of x are </a:t>
            </a:r>
            <a:r>
              <a:rPr lang="en-US" sz="1200" b="0" i="0" kern="1200" dirty="0" err="1">
                <a:solidFill>
                  <a:schemeClr val="tx1"/>
                </a:solidFill>
                <a:effectLst/>
                <a:latin typeface="+mn-lt"/>
                <a:ea typeface="+mn-ea"/>
                <a:cs typeface="+mn-cs"/>
              </a:rPr>
              <a:t>NaN</a:t>
            </a:r>
            <a:r>
              <a:rPr lang="en-US" sz="1200" b="0" i="0" kern="1200" dirty="0">
                <a:solidFill>
                  <a:schemeClr val="tx1"/>
                </a:solidFill>
                <a:effectLst/>
                <a:latin typeface="+mn-lt"/>
                <a:ea typeface="+mn-ea"/>
                <a:cs typeface="+mn-cs"/>
              </a:rPr>
              <a:t>.</a:t>
            </a:r>
          </a:p>
          <a:p>
            <a:r>
              <a:rPr lang="en-US" sz="1200" b="0" i="0" u="none" strike="noStrike" kern="1200" dirty="0" err="1">
                <a:solidFill>
                  <a:schemeClr val="tx1"/>
                </a:solidFill>
                <a:effectLst/>
                <a:latin typeface="+mn-lt"/>
                <a:ea typeface="+mn-ea"/>
                <a:cs typeface="+mn-cs"/>
                <a:hlinkClick r:id="rId50"/>
              </a:rPr>
              <a:t>is_non_decreasing</a:t>
            </a:r>
            <a:r>
              <a:rPr lang="en-US" sz="1200" b="0" i="0" u="none" strike="noStrike" kern="1200" dirty="0">
                <a:solidFill>
                  <a:schemeClr val="tx1"/>
                </a:solidFill>
                <a:effectLst/>
                <a:latin typeface="+mn-lt"/>
                <a:ea typeface="+mn-ea"/>
                <a:cs typeface="+mn-cs"/>
                <a:hlinkClick r:id="rId50"/>
              </a:rPr>
              <a:t>(...)</a:t>
            </a:r>
            <a:r>
              <a:rPr lang="en-US" sz="1200" b="0" i="0" kern="1200" dirty="0">
                <a:solidFill>
                  <a:schemeClr val="tx1"/>
                </a:solidFill>
                <a:effectLst/>
                <a:latin typeface="+mn-lt"/>
                <a:ea typeface="+mn-ea"/>
                <a:cs typeface="+mn-cs"/>
              </a:rPr>
              <a:t>: Returns True if x is non-decreasing.</a:t>
            </a:r>
          </a:p>
          <a:p>
            <a:r>
              <a:rPr lang="en-US" sz="1200" b="0" i="0" u="none" strike="noStrike" kern="1200" dirty="0" err="1">
                <a:solidFill>
                  <a:schemeClr val="tx1"/>
                </a:solidFill>
                <a:effectLst/>
                <a:latin typeface="+mn-lt"/>
                <a:ea typeface="+mn-ea"/>
                <a:cs typeface="+mn-cs"/>
                <a:hlinkClick r:id="rId51"/>
              </a:rPr>
              <a:t>is_strictly_increasing</a:t>
            </a:r>
            <a:r>
              <a:rPr lang="en-US" sz="1200" b="0" i="0" u="none" strike="noStrike" kern="1200" dirty="0">
                <a:solidFill>
                  <a:schemeClr val="tx1"/>
                </a:solidFill>
                <a:effectLst/>
                <a:latin typeface="+mn-lt"/>
                <a:ea typeface="+mn-ea"/>
                <a:cs typeface="+mn-cs"/>
                <a:hlinkClick r:id="rId51"/>
              </a:rPr>
              <a:t>(...)</a:t>
            </a:r>
            <a:r>
              <a:rPr lang="en-US" sz="1200" b="0" i="0" kern="1200" dirty="0">
                <a:solidFill>
                  <a:schemeClr val="tx1"/>
                </a:solidFill>
                <a:effectLst/>
                <a:latin typeface="+mn-lt"/>
                <a:ea typeface="+mn-ea"/>
                <a:cs typeface="+mn-cs"/>
              </a:rPr>
              <a:t>: Returns True if x is strictly increasing.</a:t>
            </a:r>
          </a:p>
          <a:p>
            <a:r>
              <a:rPr lang="en-US" sz="1200" b="0" i="0" u="none" strike="noStrike" kern="1200" dirty="0">
                <a:solidFill>
                  <a:schemeClr val="tx1"/>
                </a:solidFill>
                <a:effectLst/>
                <a:latin typeface="+mn-lt"/>
                <a:ea typeface="+mn-ea"/>
                <a:cs typeface="+mn-cs"/>
                <a:hlinkClick r:id="rId52"/>
              </a:rPr>
              <a:t>l2_normalize(...)</a:t>
            </a:r>
            <a:r>
              <a:rPr lang="en-US" sz="1200" b="0" i="0" kern="1200" dirty="0">
                <a:solidFill>
                  <a:schemeClr val="tx1"/>
                </a:solidFill>
                <a:effectLst/>
                <a:latin typeface="+mn-lt"/>
                <a:ea typeface="+mn-ea"/>
                <a:cs typeface="+mn-cs"/>
              </a:rPr>
              <a:t>: Normalizes along dimension axis using an L2 norm. (deprecated arguments)</a:t>
            </a:r>
          </a:p>
          <a:p>
            <a:r>
              <a:rPr lang="en-US" sz="1200" b="0" i="0" u="none" strike="noStrike" kern="1200" dirty="0" err="1">
                <a:solidFill>
                  <a:schemeClr val="tx1"/>
                </a:solidFill>
                <a:effectLst/>
                <a:latin typeface="+mn-lt"/>
                <a:ea typeface="+mn-ea"/>
                <a:cs typeface="+mn-cs"/>
                <a:hlinkClick r:id="rId53"/>
              </a:rPr>
              <a:t>lbeta</a:t>
            </a:r>
            <a:r>
              <a:rPr lang="en-US" sz="1200" b="0" i="0" u="none" strike="noStrike" kern="1200" dirty="0">
                <a:solidFill>
                  <a:schemeClr val="tx1"/>
                </a:solidFill>
                <a:effectLst/>
                <a:latin typeface="+mn-lt"/>
                <a:ea typeface="+mn-ea"/>
                <a:cs typeface="+mn-cs"/>
                <a:hlinkClick r:id="rId53"/>
              </a:rPr>
              <a:t>(...)</a:t>
            </a:r>
            <a:r>
              <a:rPr lang="en-US" sz="1200" b="0" i="0" kern="1200" dirty="0">
                <a:solidFill>
                  <a:schemeClr val="tx1"/>
                </a:solidFill>
                <a:effectLst/>
                <a:latin typeface="+mn-lt"/>
                <a:ea typeface="+mn-ea"/>
                <a:cs typeface="+mn-cs"/>
              </a:rPr>
              <a:t>: Computes ln(|Beta(x)|), reducing along the last dimension.</a:t>
            </a:r>
          </a:p>
          <a:p>
            <a:r>
              <a:rPr lang="en-US" sz="1200" b="0" i="0" u="none" strike="noStrike" kern="1200" dirty="0">
                <a:solidFill>
                  <a:schemeClr val="tx1"/>
                </a:solidFill>
                <a:effectLst/>
                <a:latin typeface="+mn-lt"/>
                <a:ea typeface="+mn-ea"/>
                <a:cs typeface="+mn-cs"/>
                <a:hlinkClick r:id="rId54"/>
              </a:rPr>
              <a:t>less(...)</a:t>
            </a:r>
            <a:r>
              <a:rPr lang="en-US" sz="1200" b="0" i="0" kern="1200" dirty="0">
                <a:solidFill>
                  <a:schemeClr val="tx1"/>
                </a:solidFill>
                <a:effectLst/>
                <a:latin typeface="+mn-lt"/>
                <a:ea typeface="+mn-ea"/>
                <a:cs typeface="+mn-cs"/>
              </a:rPr>
              <a:t>: Returns the truth value of (x &lt; y) element-wise.</a:t>
            </a:r>
          </a:p>
          <a:p>
            <a:r>
              <a:rPr lang="en-US" sz="1200" b="0" i="0" u="none" strike="noStrike" kern="1200" dirty="0" err="1">
                <a:solidFill>
                  <a:schemeClr val="tx1"/>
                </a:solidFill>
                <a:effectLst/>
                <a:latin typeface="+mn-lt"/>
                <a:ea typeface="+mn-ea"/>
                <a:cs typeface="+mn-cs"/>
                <a:hlinkClick r:id="rId55"/>
              </a:rPr>
              <a:t>less_equal</a:t>
            </a:r>
            <a:r>
              <a:rPr lang="en-US" sz="1200" b="0" i="0" u="none" strike="noStrike" kern="1200" dirty="0">
                <a:solidFill>
                  <a:schemeClr val="tx1"/>
                </a:solidFill>
                <a:effectLst/>
                <a:latin typeface="+mn-lt"/>
                <a:ea typeface="+mn-ea"/>
                <a:cs typeface="+mn-cs"/>
                <a:hlinkClick r:id="rId55"/>
              </a:rPr>
              <a:t>(...)</a:t>
            </a:r>
            <a:r>
              <a:rPr lang="en-US" sz="1200" b="0" i="0" kern="1200" dirty="0">
                <a:solidFill>
                  <a:schemeClr val="tx1"/>
                </a:solidFill>
                <a:effectLst/>
                <a:latin typeface="+mn-lt"/>
                <a:ea typeface="+mn-ea"/>
                <a:cs typeface="+mn-cs"/>
              </a:rPr>
              <a:t>: Returns the truth value of (x &lt;= y) element-wise.</a:t>
            </a:r>
          </a:p>
          <a:p>
            <a:r>
              <a:rPr lang="en-US" sz="1200" b="0" i="0" u="none" strike="noStrike" kern="1200" dirty="0" err="1">
                <a:solidFill>
                  <a:schemeClr val="tx1"/>
                </a:solidFill>
                <a:effectLst/>
                <a:latin typeface="+mn-lt"/>
                <a:ea typeface="+mn-ea"/>
                <a:cs typeface="+mn-cs"/>
                <a:hlinkClick r:id="rId56"/>
              </a:rPr>
              <a:t>lgamma</a:t>
            </a:r>
            <a:r>
              <a:rPr lang="en-US" sz="1200" b="0" i="0" u="none" strike="noStrike" kern="1200" dirty="0">
                <a:solidFill>
                  <a:schemeClr val="tx1"/>
                </a:solidFill>
                <a:effectLst/>
                <a:latin typeface="+mn-lt"/>
                <a:ea typeface="+mn-ea"/>
                <a:cs typeface="+mn-cs"/>
                <a:hlinkClick r:id="rId56"/>
              </a:rPr>
              <a:t>(...)</a:t>
            </a:r>
            <a:r>
              <a:rPr lang="en-US" sz="1200" b="0" i="0" kern="1200" dirty="0">
                <a:solidFill>
                  <a:schemeClr val="tx1"/>
                </a:solidFill>
                <a:effectLst/>
                <a:latin typeface="+mn-lt"/>
                <a:ea typeface="+mn-ea"/>
                <a:cs typeface="+mn-cs"/>
              </a:rPr>
              <a:t>: Computes the log of the absolute value of Gamma(x) element-wise.</a:t>
            </a:r>
          </a:p>
          <a:p>
            <a:r>
              <a:rPr lang="en-US" sz="1200" b="0" i="0" u="none" strike="noStrike" kern="1200" dirty="0">
                <a:solidFill>
                  <a:schemeClr val="tx1"/>
                </a:solidFill>
                <a:effectLst/>
                <a:latin typeface="+mn-lt"/>
                <a:ea typeface="+mn-ea"/>
                <a:cs typeface="+mn-cs"/>
                <a:hlinkClick r:id="rId57"/>
              </a:rPr>
              <a:t>log(...)</a:t>
            </a:r>
            <a:r>
              <a:rPr lang="en-US" sz="1200" b="0" i="0" kern="1200" dirty="0">
                <a:solidFill>
                  <a:schemeClr val="tx1"/>
                </a:solidFill>
                <a:effectLst/>
                <a:latin typeface="+mn-lt"/>
                <a:ea typeface="+mn-ea"/>
                <a:cs typeface="+mn-cs"/>
              </a:rPr>
              <a:t>: Computes natural logarithm of x element-wise.</a:t>
            </a:r>
          </a:p>
          <a:p>
            <a:r>
              <a:rPr lang="en-US" sz="1200" b="0" i="0" u="none" strike="noStrike" kern="1200" dirty="0">
                <a:solidFill>
                  <a:schemeClr val="tx1"/>
                </a:solidFill>
                <a:effectLst/>
                <a:latin typeface="+mn-lt"/>
                <a:ea typeface="+mn-ea"/>
                <a:cs typeface="+mn-cs"/>
                <a:hlinkClick r:id="rId58"/>
              </a:rPr>
              <a:t>log1p(...)</a:t>
            </a:r>
            <a:r>
              <a:rPr lang="en-US" sz="1200" b="0" i="0" kern="1200" dirty="0">
                <a:solidFill>
                  <a:schemeClr val="tx1"/>
                </a:solidFill>
                <a:effectLst/>
                <a:latin typeface="+mn-lt"/>
                <a:ea typeface="+mn-ea"/>
                <a:cs typeface="+mn-cs"/>
              </a:rPr>
              <a:t>: Computes natural logarithm of (1 + x) element-wise.</a:t>
            </a:r>
          </a:p>
          <a:p>
            <a:r>
              <a:rPr lang="en-US" sz="1200" b="0" i="0" u="none" strike="noStrike" kern="1200" dirty="0" err="1">
                <a:solidFill>
                  <a:schemeClr val="tx1"/>
                </a:solidFill>
                <a:effectLst/>
                <a:latin typeface="+mn-lt"/>
                <a:ea typeface="+mn-ea"/>
                <a:cs typeface="+mn-cs"/>
                <a:hlinkClick r:id="rId59"/>
              </a:rPr>
              <a:t>log_sigmoid</a:t>
            </a:r>
            <a:r>
              <a:rPr lang="en-US" sz="1200" b="0" i="0" u="none" strike="noStrike" kern="1200" dirty="0">
                <a:solidFill>
                  <a:schemeClr val="tx1"/>
                </a:solidFill>
                <a:effectLst/>
                <a:latin typeface="+mn-lt"/>
                <a:ea typeface="+mn-ea"/>
                <a:cs typeface="+mn-cs"/>
                <a:hlinkClick r:id="rId59"/>
              </a:rPr>
              <a:t>(...)</a:t>
            </a:r>
            <a:r>
              <a:rPr lang="en-US" sz="1200" b="0" i="0" kern="1200" dirty="0">
                <a:solidFill>
                  <a:schemeClr val="tx1"/>
                </a:solidFill>
                <a:effectLst/>
                <a:latin typeface="+mn-lt"/>
                <a:ea typeface="+mn-ea"/>
                <a:cs typeface="+mn-cs"/>
              </a:rPr>
              <a:t>: Computes log sigmoid of x element-wise.</a:t>
            </a:r>
          </a:p>
          <a:p>
            <a:r>
              <a:rPr lang="en-US" sz="1200" b="0" i="0" u="none" strike="noStrike" kern="1200" dirty="0" err="1">
                <a:solidFill>
                  <a:schemeClr val="tx1"/>
                </a:solidFill>
                <a:effectLst/>
                <a:latin typeface="+mn-lt"/>
                <a:ea typeface="+mn-ea"/>
                <a:cs typeface="+mn-cs"/>
                <a:hlinkClick r:id="rId60"/>
              </a:rPr>
              <a:t>log_softmax</a:t>
            </a:r>
            <a:r>
              <a:rPr lang="en-US" sz="1200" b="0" i="0" u="none" strike="noStrike" kern="1200" dirty="0">
                <a:solidFill>
                  <a:schemeClr val="tx1"/>
                </a:solidFill>
                <a:effectLst/>
                <a:latin typeface="+mn-lt"/>
                <a:ea typeface="+mn-ea"/>
                <a:cs typeface="+mn-cs"/>
                <a:hlinkClick r:id="rId60"/>
              </a:rPr>
              <a:t>(...)</a:t>
            </a:r>
            <a:r>
              <a:rPr lang="en-US" sz="1200" b="0" i="0" kern="1200" dirty="0">
                <a:solidFill>
                  <a:schemeClr val="tx1"/>
                </a:solidFill>
                <a:effectLst/>
                <a:latin typeface="+mn-lt"/>
                <a:ea typeface="+mn-ea"/>
                <a:cs typeface="+mn-cs"/>
              </a:rPr>
              <a:t>: Computes log </a:t>
            </a:r>
            <a:r>
              <a:rPr lang="en-US" sz="1200" b="0" i="0" kern="1200" dirty="0" err="1">
                <a:solidFill>
                  <a:schemeClr val="tx1"/>
                </a:solidFill>
                <a:effectLst/>
                <a:latin typeface="+mn-lt"/>
                <a:ea typeface="+mn-ea"/>
                <a:cs typeface="+mn-cs"/>
              </a:rPr>
              <a:t>softmax</a:t>
            </a:r>
            <a:r>
              <a:rPr lang="en-US" sz="1200" b="0" i="0" kern="1200" dirty="0">
                <a:solidFill>
                  <a:schemeClr val="tx1"/>
                </a:solidFill>
                <a:effectLst/>
                <a:latin typeface="+mn-lt"/>
                <a:ea typeface="+mn-ea"/>
                <a:cs typeface="+mn-cs"/>
              </a:rPr>
              <a:t> activations. (deprecated arguments)</a:t>
            </a:r>
          </a:p>
          <a:p>
            <a:r>
              <a:rPr lang="en-US" sz="1200" b="0" i="0" u="none" strike="noStrike" kern="1200" dirty="0" err="1">
                <a:solidFill>
                  <a:schemeClr val="tx1"/>
                </a:solidFill>
                <a:effectLst/>
                <a:latin typeface="+mn-lt"/>
                <a:ea typeface="+mn-ea"/>
                <a:cs typeface="+mn-cs"/>
                <a:hlinkClick r:id="rId61"/>
              </a:rPr>
              <a:t>logical_and</a:t>
            </a:r>
            <a:r>
              <a:rPr lang="en-US" sz="1200" b="0" i="0" u="none" strike="noStrike" kern="1200" dirty="0">
                <a:solidFill>
                  <a:schemeClr val="tx1"/>
                </a:solidFill>
                <a:effectLst/>
                <a:latin typeface="+mn-lt"/>
                <a:ea typeface="+mn-ea"/>
                <a:cs typeface="+mn-cs"/>
                <a:hlinkClick r:id="rId61"/>
              </a:rPr>
              <a:t>(...)</a:t>
            </a:r>
            <a:r>
              <a:rPr lang="en-US" sz="1200" b="0" i="0" kern="1200" dirty="0">
                <a:solidFill>
                  <a:schemeClr val="tx1"/>
                </a:solidFill>
                <a:effectLst/>
                <a:latin typeface="+mn-lt"/>
                <a:ea typeface="+mn-ea"/>
                <a:cs typeface="+mn-cs"/>
              </a:rPr>
              <a:t>: Returns the truth value of x AND y element-wise.</a:t>
            </a:r>
          </a:p>
          <a:p>
            <a:r>
              <a:rPr lang="en-US" sz="1200" b="0" i="0" u="none" strike="noStrike" kern="1200" dirty="0" err="1">
                <a:solidFill>
                  <a:schemeClr val="tx1"/>
                </a:solidFill>
                <a:effectLst/>
                <a:latin typeface="+mn-lt"/>
                <a:ea typeface="+mn-ea"/>
                <a:cs typeface="+mn-cs"/>
                <a:hlinkClick r:id="rId62"/>
              </a:rPr>
              <a:t>logical_not</a:t>
            </a:r>
            <a:r>
              <a:rPr lang="en-US" sz="1200" b="0" i="0" u="none" strike="noStrike" kern="1200" dirty="0">
                <a:solidFill>
                  <a:schemeClr val="tx1"/>
                </a:solidFill>
                <a:effectLst/>
                <a:latin typeface="+mn-lt"/>
                <a:ea typeface="+mn-ea"/>
                <a:cs typeface="+mn-cs"/>
                <a:hlinkClick r:id="rId62"/>
              </a:rPr>
              <a:t>(...)</a:t>
            </a:r>
            <a:r>
              <a:rPr lang="en-US" sz="1200" b="0" i="0" kern="1200" dirty="0">
                <a:solidFill>
                  <a:schemeClr val="tx1"/>
                </a:solidFill>
                <a:effectLst/>
                <a:latin typeface="+mn-lt"/>
                <a:ea typeface="+mn-ea"/>
                <a:cs typeface="+mn-cs"/>
              </a:rPr>
              <a:t>: Returns the truth value of NOT x element-wise.</a:t>
            </a:r>
          </a:p>
          <a:p>
            <a:r>
              <a:rPr lang="en-US" sz="1200" b="0" i="0" u="none" strike="noStrike" kern="1200" dirty="0" err="1">
                <a:solidFill>
                  <a:schemeClr val="tx1"/>
                </a:solidFill>
                <a:effectLst/>
                <a:latin typeface="+mn-lt"/>
                <a:ea typeface="+mn-ea"/>
                <a:cs typeface="+mn-cs"/>
                <a:hlinkClick r:id="rId63"/>
              </a:rPr>
              <a:t>logical_or</a:t>
            </a:r>
            <a:r>
              <a:rPr lang="en-US" sz="1200" b="0" i="0" u="none" strike="noStrike" kern="1200" dirty="0">
                <a:solidFill>
                  <a:schemeClr val="tx1"/>
                </a:solidFill>
                <a:effectLst/>
                <a:latin typeface="+mn-lt"/>
                <a:ea typeface="+mn-ea"/>
                <a:cs typeface="+mn-cs"/>
                <a:hlinkClick r:id="rId63"/>
              </a:rPr>
              <a:t>(...)</a:t>
            </a:r>
            <a:r>
              <a:rPr lang="en-US" sz="1200" b="0" i="0" kern="1200" dirty="0">
                <a:solidFill>
                  <a:schemeClr val="tx1"/>
                </a:solidFill>
                <a:effectLst/>
                <a:latin typeface="+mn-lt"/>
                <a:ea typeface="+mn-ea"/>
                <a:cs typeface="+mn-cs"/>
              </a:rPr>
              <a:t>: Returns the truth value of x OR y element-wise.</a:t>
            </a:r>
          </a:p>
          <a:p>
            <a:r>
              <a:rPr lang="en-US" sz="1200" b="0" i="0" u="none" strike="noStrike" kern="1200" dirty="0" err="1">
                <a:solidFill>
                  <a:schemeClr val="tx1"/>
                </a:solidFill>
                <a:effectLst/>
                <a:latin typeface="+mn-lt"/>
                <a:ea typeface="+mn-ea"/>
                <a:cs typeface="+mn-cs"/>
                <a:hlinkClick r:id="rId64"/>
              </a:rPr>
              <a:t>logical_xor</a:t>
            </a:r>
            <a:r>
              <a:rPr lang="en-US" sz="1200" b="0" i="0" u="none" strike="noStrike" kern="1200" dirty="0">
                <a:solidFill>
                  <a:schemeClr val="tx1"/>
                </a:solidFill>
                <a:effectLst/>
                <a:latin typeface="+mn-lt"/>
                <a:ea typeface="+mn-ea"/>
                <a:cs typeface="+mn-cs"/>
                <a:hlinkClick r:id="rId64"/>
              </a:rPr>
              <a:t>(...)</a:t>
            </a:r>
            <a:r>
              <a:rPr lang="en-US" sz="1200" b="0" i="0" kern="1200" dirty="0">
                <a:solidFill>
                  <a:schemeClr val="tx1"/>
                </a:solidFill>
                <a:effectLst/>
                <a:latin typeface="+mn-lt"/>
                <a:ea typeface="+mn-ea"/>
                <a:cs typeface="+mn-cs"/>
              </a:rPr>
              <a:t>: x ^ y = (x | y) &amp; ~(x &amp; y).</a:t>
            </a:r>
          </a:p>
          <a:p>
            <a:r>
              <a:rPr lang="en-US" sz="1200" b="0" i="0" u="none" strike="noStrike" kern="1200" dirty="0">
                <a:solidFill>
                  <a:schemeClr val="tx1"/>
                </a:solidFill>
                <a:effectLst/>
                <a:latin typeface="+mn-lt"/>
                <a:ea typeface="+mn-ea"/>
                <a:cs typeface="+mn-cs"/>
                <a:hlinkClick r:id="rId65"/>
              </a:rPr>
              <a:t>maximum(...)</a:t>
            </a:r>
            <a:r>
              <a:rPr lang="en-US" sz="1200" b="0" i="0" kern="1200" dirty="0">
                <a:solidFill>
                  <a:schemeClr val="tx1"/>
                </a:solidFill>
                <a:effectLst/>
                <a:latin typeface="+mn-lt"/>
                <a:ea typeface="+mn-ea"/>
                <a:cs typeface="+mn-cs"/>
              </a:rPr>
              <a:t>: Returns the max of x and y (i.e. x &gt; y ? x : y) element-wise.</a:t>
            </a:r>
          </a:p>
          <a:p>
            <a:r>
              <a:rPr lang="en-US" sz="1200" b="0" i="0" u="none" strike="noStrike" kern="1200" dirty="0">
                <a:solidFill>
                  <a:schemeClr val="tx1"/>
                </a:solidFill>
                <a:effectLst/>
                <a:latin typeface="+mn-lt"/>
                <a:ea typeface="+mn-ea"/>
                <a:cs typeface="+mn-cs"/>
                <a:hlinkClick r:id="rId66"/>
              </a:rPr>
              <a:t>minimum(...)</a:t>
            </a:r>
            <a:r>
              <a:rPr lang="en-US" sz="1200" b="0" i="0" kern="1200" dirty="0">
                <a:solidFill>
                  <a:schemeClr val="tx1"/>
                </a:solidFill>
                <a:effectLst/>
                <a:latin typeface="+mn-lt"/>
                <a:ea typeface="+mn-ea"/>
                <a:cs typeface="+mn-cs"/>
              </a:rPr>
              <a:t>: Returns the min of x and y (i.e. x &lt; y ? x : y) element-wise.</a:t>
            </a:r>
          </a:p>
          <a:p>
            <a:r>
              <a:rPr lang="en-US" sz="1200" b="0" i="0" u="none" strike="noStrike" kern="1200" dirty="0">
                <a:solidFill>
                  <a:schemeClr val="tx1"/>
                </a:solidFill>
                <a:effectLst/>
                <a:latin typeface="+mn-lt"/>
                <a:ea typeface="+mn-ea"/>
                <a:cs typeface="+mn-cs"/>
                <a:hlinkClick r:id="rId67"/>
              </a:rPr>
              <a:t>multiply(...)</a:t>
            </a:r>
            <a:r>
              <a:rPr lang="en-US" sz="1200" b="0" i="0" kern="1200" dirty="0">
                <a:solidFill>
                  <a:schemeClr val="tx1"/>
                </a:solidFill>
                <a:effectLst/>
                <a:latin typeface="+mn-lt"/>
                <a:ea typeface="+mn-ea"/>
                <a:cs typeface="+mn-cs"/>
              </a:rPr>
              <a:t>: Returns x * y element-wise.</a:t>
            </a:r>
          </a:p>
          <a:p>
            <a:r>
              <a:rPr lang="en-US" sz="1200" b="0" i="0" u="none" strike="noStrike" kern="1200" dirty="0">
                <a:solidFill>
                  <a:schemeClr val="tx1"/>
                </a:solidFill>
                <a:effectLst/>
                <a:latin typeface="+mn-lt"/>
                <a:ea typeface="+mn-ea"/>
                <a:cs typeface="+mn-cs"/>
                <a:hlinkClick r:id="rId68"/>
              </a:rPr>
              <a:t>negative(...)</a:t>
            </a:r>
            <a:r>
              <a:rPr lang="en-US" sz="1200" b="0" i="0" kern="1200" dirty="0">
                <a:solidFill>
                  <a:schemeClr val="tx1"/>
                </a:solidFill>
                <a:effectLst/>
                <a:latin typeface="+mn-lt"/>
                <a:ea typeface="+mn-ea"/>
                <a:cs typeface="+mn-cs"/>
              </a:rPr>
              <a:t>: Computes numerical negative value element-wise.</a:t>
            </a:r>
          </a:p>
          <a:p>
            <a:r>
              <a:rPr lang="en-US" sz="1200" b="0" i="0" u="none" strike="noStrike" kern="1200" dirty="0" err="1">
                <a:solidFill>
                  <a:schemeClr val="tx1"/>
                </a:solidFill>
                <a:effectLst/>
                <a:latin typeface="+mn-lt"/>
                <a:ea typeface="+mn-ea"/>
                <a:cs typeface="+mn-cs"/>
                <a:hlinkClick r:id="rId69"/>
              </a:rPr>
              <a:t>not_equal</a:t>
            </a:r>
            <a:r>
              <a:rPr lang="en-US" sz="1200" b="0" i="0" u="none" strike="noStrike" kern="1200" dirty="0">
                <a:solidFill>
                  <a:schemeClr val="tx1"/>
                </a:solidFill>
                <a:effectLst/>
                <a:latin typeface="+mn-lt"/>
                <a:ea typeface="+mn-ea"/>
                <a:cs typeface="+mn-cs"/>
                <a:hlinkClick r:id="rId69"/>
              </a:rPr>
              <a:t>(...)</a:t>
            </a:r>
            <a:r>
              <a:rPr lang="en-US" sz="1200" b="0" i="0" kern="1200" dirty="0">
                <a:solidFill>
                  <a:schemeClr val="tx1"/>
                </a:solidFill>
                <a:effectLst/>
                <a:latin typeface="+mn-lt"/>
                <a:ea typeface="+mn-ea"/>
                <a:cs typeface="+mn-cs"/>
              </a:rPr>
              <a:t>: Returns the truth value of (x != y) element-wise.</a:t>
            </a:r>
          </a:p>
          <a:p>
            <a:r>
              <a:rPr lang="en-US" sz="1200" b="0" i="0" u="none" strike="noStrike" kern="1200" dirty="0" err="1">
                <a:solidFill>
                  <a:schemeClr val="tx1"/>
                </a:solidFill>
                <a:effectLst/>
                <a:latin typeface="+mn-lt"/>
                <a:ea typeface="+mn-ea"/>
                <a:cs typeface="+mn-cs"/>
                <a:hlinkClick r:id="rId70"/>
              </a:rPr>
              <a:t>polygamma</a:t>
            </a:r>
            <a:r>
              <a:rPr lang="en-US" sz="1200" b="0" i="0" u="none" strike="noStrike" kern="1200" dirty="0">
                <a:solidFill>
                  <a:schemeClr val="tx1"/>
                </a:solidFill>
                <a:effectLst/>
                <a:latin typeface="+mn-lt"/>
                <a:ea typeface="+mn-ea"/>
                <a:cs typeface="+mn-cs"/>
                <a:hlinkClick r:id="rId70"/>
              </a:rPr>
              <a:t>(...)</a:t>
            </a:r>
            <a:r>
              <a:rPr lang="en-US" sz="1200" b="0" i="0" kern="1200" dirty="0">
                <a:solidFill>
                  <a:schemeClr val="tx1"/>
                </a:solidFill>
                <a:effectLst/>
                <a:latin typeface="+mn-lt"/>
                <a:ea typeface="+mn-ea"/>
                <a:cs typeface="+mn-cs"/>
              </a:rPr>
              <a:t>: Compute the </a:t>
            </a:r>
            <a:r>
              <a:rPr lang="en-US" sz="1200" b="0" i="0" kern="1200" dirty="0" err="1">
                <a:solidFill>
                  <a:schemeClr val="tx1"/>
                </a:solidFill>
                <a:effectLst/>
                <a:latin typeface="+mn-lt"/>
                <a:ea typeface="+mn-ea"/>
                <a:cs typeface="+mn-cs"/>
              </a:rPr>
              <a:t>polygamma</a:t>
            </a:r>
            <a:r>
              <a:rPr lang="en-US" sz="1200" b="0" i="0" kern="1200" dirty="0">
                <a:solidFill>
                  <a:schemeClr val="tx1"/>
                </a:solidFill>
                <a:effectLst/>
                <a:latin typeface="+mn-lt"/>
                <a:ea typeface="+mn-ea"/>
                <a:cs typeface="+mn-cs"/>
              </a:rPr>
              <a:t> function ψ(n)(x).</a:t>
            </a:r>
          </a:p>
          <a:p>
            <a:r>
              <a:rPr lang="en-US" sz="1200" b="0" i="0" u="none" strike="noStrike" kern="1200" dirty="0" err="1">
                <a:solidFill>
                  <a:schemeClr val="tx1"/>
                </a:solidFill>
                <a:effectLst/>
                <a:latin typeface="+mn-lt"/>
                <a:ea typeface="+mn-ea"/>
                <a:cs typeface="+mn-cs"/>
                <a:hlinkClick r:id="rId71"/>
              </a:rPr>
              <a:t>polyval</a:t>
            </a:r>
            <a:r>
              <a:rPr lang="en-US" sz="1200" b="0" i="0" u="none" strike="noStrike" kern="1200" dirty="0">
                <a:solidFill>
                  <a:schemeClr val="tx1"/>
                </a:solidFill>
                <a:effectLst/>
                <a:latin typeface="+mn-lt"/>
                <a:ea typeface="+mn-ea"/>
                <a:cs typeface="+mn-cs"/>
                <a:hlinkClick r:id="rId71"/>
              </a:rPr>
              <a:t>(...)</a:t>
            </a:r>
            <a:r>
              <a:rPr lang="en-US" sz="1200" b="0" i="0" kern="1200" dirty="0">
                <a:solidFill>
                  <a:schemeClr val="tx1"/>
                </a:solidFill>
                <a:effectLst/>
                <a:latin typeface="+mn-lt"/>
                <a:ea typeface="+mn-ea"/>
                <a:cs typeface="+mn-cs"/>
              </a:rPr>
              <a:t>: Computes the elementwise value of a polynomial.</a:t>
            </a:r>
          </a:p>
          <a:p>
            <a:r>
              <a:rPr lang="en-US" sz="1200" b="0" i="0" u="none" strike="noStrike" kern="1200" dirty="0">
                <a:solidFill>
                  <a:schemeClr val="tx1"/>
                </a:solidFill>
                <a:effectLst/>
                <a:latin typeface="+mn-lt"/>
                <a:ea typeface="+mn-ea"/>
                <a:cs typeface="+mn-cs"/>
                <a:hlinkClick r:id="rId72"/>
              </a:rPr>
              <a:t>pow(...)</a:t>
            </a:r>
            <a:r>
              <a:rPr lang="en-US" sz="1200" b="0" i="0" kern="1200" dirty="0">
                <a:solidFill>
                  <a:schemeClr val="tx1"/>
                </a:solidFill>
                <a:effectLst/>
                <a:latin typeface="+mn-lt"/>
                <a:ea typeface="+mn-ea"/>
                <a:cs typeface="+mn-cs"/>
              </a:rPr>
              <a:t>: Computes the power of one value to another.</a:t>
            </a:r>
          </a:p>
          <a:p>
            <a:r>
              <a:rPr lang="en-US" sz="1200" b="0" i="0" u="none" strike="noStrike" kern="1200" dirty="0">
                <a:solidFill>
                  <a:schemeClr val="tx1"/>
                </a:solidFill>
                <a:effectLst/>
                <a:latin typeface="+mn-lt"/>
                <a:ea typeface="+mn-ea"/>
                <a:cs typeface="+mn-cs"/>
                <a:hlinkClick r:id="rId73"/>
              </a:rPr>
              <a:t>real(...)</a:t>
            </a:r>
            <a:r>
              <a:rPr lang="en-US" sz="1200" b="0" i="0" kern="1200" dirty="0">
                <a:solidFill>
                  <a:schemeClr val="tx1"/>
                </a:solidFill>
                <a:effectLst/>
                <a:latin typeface="+mn-lt"/>
                <a:ea typeface="+mn-ea"/>
                <a:cs typeface="+mn-cs"/>
              </a:rPr>
              <a:t>: Returns the real part of a complex (or real) tensor.</a:t>
            </a:r>
          </a:p>
          <a:p>
            <a:r>
              <a:rPr lang="en-US" sz="1200" b="0" i="0" u="none" strike="noStrike" kern="1200" dirty="0">
                <a:solidFill>
                  <a:schemeClr val="tx1"/>
                </a:solidFill>
                <a:effectLst/>
                <a:latin typeface="+mn-lt"/>
                <a:ea typeface="+mn-ea"/>
                <a:cs typeface="+mn-cs"/>
                <a:hlinkClick r:id="rId74"/>
              </a:rPr>
              <a:t>reciprocal(...)</a:t>
            </a:r>
            <a:r>
              <a:rPr lang="en-US" sz="1200" b="0" i="0" kern="1200" dirty="0">
                <a:solidFill>
                  <a:schemeClr val="tx1"/>
                </a:solidFill>
                <a:effectLst/>
                <a:latin typeface="+mn-lt"/>
                <a:ea typeface="+mn-ea"/>
                <a:cs typeface="+mn-cs"/>
              </a:rPr>
              <a:t>: Computes the reciprocal of x element-wise.</a:t>
            </a:r>
          </a:p>
          <a:p>
            <a:r>
              <a:rPr lang="en-US" sz="1200" b="0" i="0" u="none" strike="noStrike" kern="1200" dirty="0" err="1">
                <a:solidFill>
                  <a:schemeClr val="tx1"/>
                </a:solidFill>
                <a:effectLst/>
                <a:latin typeface="+mn-lt"/>
                <a:ea typeface="+mn-ea"/>
                <a:cs typeface="+mn-cs"/>
                <a:hlinkClick r:id="rId75"/>
              </a:rPr>
              <a:t>reduce_all</a:t>
            </a:r>
            <a:r>
              <a:rPr lang="en-US" sz="1200" b="0" i="0" u="none" strike="noStrike" kern="1200" dirty="0">
                <a:solidFill>
                  <a:schemeClr val="tx1"/>
                </a:solidFill>
                <a:effectLst/>
                <a:latin typeface="+mn-lt"/>
                <a:ea typeface="+mn-ea"/>
                <a:cs typeface="+mn-cs"/>
                <a:hlinkClick r:id="rId75"/>
              </a:rPr>
              <a:t>(...)</a:t>
            </a:r>
            <a:r>
              <a:rPr lang="en-US" sz="1200" b="0" i="0" kern="1200" dirty="0">
                <a:solidFill>
                  <a:schemeClr val="tx1"/>
                </a:solidFill>
                <a:effectLst/>
                <a:latin typeface="+mn-lt"/>
                <a:ea typeface="+mn-ea"/>
                <a:cs typeface="+mn-cs"/>
              </a:rPr>
              <a:t>: Computes the "logical and" of elements across dimensions of a tensor. (deprecated arguments)</a:t>
            </a:r>
          </a:p>
          <a:p>
            <a:r>
              <a:rPr lang="en-US" sz="1200" b="0" i="0" u="none" strike="noStrike" kern="1200" dirty="0" err="1">
                <a:solidFill>
                  <a:schemeClr val="tx1"/>
                </a:solidFill>
                <a:effectLst/>
                <a:latin typeface="+mn-lt"/>
                <a:ea typeface="+mn-ea"/>
                <a:cs typeface="+mn-cs"/>
                <a:hlinkClick r:id="rId76"/>
              </a:rPr>
              <a:t>reduce_any</a:t>
            </a:r>
            <a:r>
              <a:rPr lang="en-US" sz="1200" b="0" i="0" u="none" strike="noStrike" kern="1200" dirty="0">
                <a:solidFill>
                  <a:schemeClr val="tx1"/>
                </a:solidFill>
                <a:effectLst/>
                <a:latin typeface="+mn-lt"/>
                <a:ea typeface="+mn-ea"/>
                <a:cs typeface="+mn-cs"/>
                <a:hlinkClick r:id="rId76"/>
              </a:rPr>
              <a:t>(...)</a:t>
            </a:r>
            <a:r>
              <a:rPr lang="en-US" sz="1200" b="0" i="0" kern="1200" dirty="0">
                <a:solidFill>
                  <a:schemeClr val="tx1"/>
                </a:solidFill>
                <a:effectLst/>
                <a:latin typeface="+mn-lt"/>
                <a:ea typeface="+mn-ea"/>
                <a:cs typeface="+mn-cs"/>
              </a:rPr>
              <a:t>: Computes the "logical or" of elements across dimensions of a tensor. (deprecated arguments)</a:t>
            </a:r>
          </a:p>
          <a:p>
            <a:r>
              <a:rPr lang="en-US" sz="1200" b="0" i="0" u="none" strike="noStrike" kern="1200" dirty="0" err="1">
                <a:solidFill>
                  <a:schemeClr val="tx1"/>
                </a:solidFill>
                <a:effectLst/>
                <a:latin typeface="+mn-lt"/>
                <a:ea typeface="+mn-ea"/>
                <a:cs typeface="+mn-cs"/>
                <a:hlinkClick r:id="rId77"/>
              </a:rPr>
              <a:t>reduce_logsumexp</a:t>
            </a:r>
            <a:r>
              <a:rPr lang="en-US" sz="1200" b="0" i="0" u="none" strike="noStrike" kern="1200" dirty="0">
                <a:solidFill>
                  <a:schemeClr val="tx1"/>
                </a:solidFill>
                <a:effectLst/>
                <a:latin typeface="+mn-lt"/>
                <a:ea typeface="+mn-ea"/>
                <a:cs typeface="+mn-cs"/>
                <a:hlinkClick r:id="rId77"/>
              </a:rPr>
              <a:t>(...)</a:t>
            </a:r>
            <a:r>
              <a:rPr lang="en-US" sz="1200" b="0" i="0" kern="1200" dirty="0">
                <a:solidFill>
                  <a:schemeClr val="tx1"/>
                </a:solidFill>
                <a:effectLst/>
                <a:latin typeface="+mn-lt"/>
                <a:ea typeface="+mn-ea"/>
                <a:cs typeface="+mn-cs"/>
              </a:rPr>
              <a:t>: Computes log(sum(exp(elements across dimensions of a tensor))). (deprecated arguments)</a:t>
            </a:r>
          </a:p>
          <a:p>
            <a:r>
              <a:rPr lang="en-US" sz="1200" b="0" i="0" u="none" strike="noStrike" kern="1200" dirty="0" err="1">
                <a:solidFill>
                  <a:schemeClr val="tx1"/>
                </a:solidFill>
                <a:effectLst/>
                <a:latin typeface="+mn-lt"/>
                <a:ea typeface="+mn-ea"/>
                <a:cs typeface="+mn-cs"/>
                <a:hlinkClick r:id="rId78"/>
              </a:rPr>
              <a:t>reduce_max</a:t>
            </a:r>
            <a:r>
              <a:rPr lang="en-US" sz="1200" b="0" i="0" u="none" strike="noStrike" kern="1200" dirty="0">
                <a:solidFill>
                  <a:schemeClr val="tx1"/>
                </a:solidFill>
                <a:effectLst/>
                <a:latin typeface="+mn-lt"/>
                <a:ea typeface="+mn-ea"/>
                <a:cs typeface="+mn-cs"/>
                <a:hlinkClick r:id="rId78"/>
              </a:rPr>
              <a:t>(...)</a:t>
            </a:r>
            <a:r>
              <a:rPr lang="en-US" sz="1200" b="0" i="0" kern="1200" dirty="0">
                <a:solidFill>
                  <a:schemeClr val="tx1"/>
                </a:solidFill>
                <a:effectLst/>
                <a:latin typeface="+mn-lt"/>
                <a:ea typeface="+mn-ea"/>
                <a:cs typeface="+mn-cs"/>
              </a:rPr>
              <a:t>: Computes the maximum of elements across dimensions of a tensor. (deprecated arguments)</a:t>
            </a:r>
          </a:p>
          <a:p>
            <a:r>
              <a:rPr lang="en-US" sz="1200" b="0" i="0" u="none" strike="noStrike" kern="1200" dirty="0" err="1">
                <a:solidFill>
                  <a:schemeClr val="tx1"/>
                </a:solidFill>
                <a:effectLst/>
                <a:latin typeface="+mn-lt"/>
                <a:ea typeface="+mn-ea"/>
                <a:cs typeface="+mn-cs"/>
                <a:hlinkClick r:id="rId79"/>
              </a:rPr>
              <a:t>reduce_mean</a:t>
            </a:r>
            <a:r>
              <a:rPr lang="en-US" sz="1200" b="0" i="0" u="none" strike="noStrike" kern="1200" dirty="0">
                <a:solidFill>
                  <a:schemeClr val="tx1"/>
                </a:solidFill>
                <a:effectLst/>
                <a:latin typeface="+mn-lt"/>
                <a:ea typeface="+mn-ea"/>
                <a:cs typeface="+mn-cs"/>
                <a:hlinkClick r:id="rId79"/>
              </a:rPr>
              <a:t>(...)</a:t>
            </a:r>
            <a:r>
              <a:rPr lang="en-US" sz="1200" b="0" i="0" kern="1200" dirty="0">
                <a:solidFill>
                  <a:schemeClr val="tx1"/>
                </a:solidFill>
                <a:effectLst/>
                <a:latin typeface="+mn-lt"/>
                <a:ea typeface="+mn-ea"/>
                <a:cs typeface="+mn-cs"/>
              </a:rPr>
              <a:t>: Computes the mean of elements across dimensions of a tensor.</a:t>
            </a:r>
          </a:p>
          <a:p>
            <a:r>
              <a:rPr lang="en-US" sz="1200" b="0" i="0" u="none" strike="noStrike" kern="1200" dirty="0" err="1">
                <a:solidFill>
                  <a:schemeClr val="tx1"/>
                </a:solidFill>
                <a:effectLst/>
                <a:latin typeface="+mn-lt"/>
                <a:ea typeface="+mn-ea"/>
                <a:cs typeface="+mn-cs"/>
                <a:hlinkClick r:id="rId80"/>
              </a:rPr>
              <a:t>reduce_min</a:t>
            </a:r>
            <a:r>
              <a:rPr lang="en-US" sz="1200" b="0" i="0" u="none" strike="noStrike" kern="1200" dirty="0">
                <a:solidFill>
                  <a:schemeClr val="tx1"/>
                </a:solidFill>
                <a:effectLst/>
                <a:latin typeface="+mn-lt"/>
                <a:ea typeface="+mn-ea"/>
                <a:cs typeface="+mn-cs"/>
                <a:hlinkClick r:id="rId80"/>
              </a:rPr>
              <a:t>(...)</a:t>
            </a:r>
            <a:r>
              <a:rPr lang="en-US" sz="1200" b="0" i="0" kern="1200" dirty="0">
                <a:solidFill>
                  <a:schemeClr val="tx1"/>
                </a:solidFill>
                <a:effectLst/>
                <a:latin typeface="+mn-lt"/>
                <a:ea typeface="+mn-ea"/>
                <a:cs typeface="+mn-cs"/>
              </a:rPr>
              <a:t>: Computes the minimum of elements across dimensions of a tensor. (deprecated arguments)</a:t>
            </a:r>
          </a:p>
          <a:p>
            <a:r>
              <a:rPr lang="en-US" sz="1200" b="0" i="0" u="none" strike="noStrike" kern="1200" dirty="0" err="1">
                <a:solidFill>
                  <a:schemeClr val="tx1"/>
                </a:solidFill>
                <a:effectLst/>
                <a:latin typeface="+mn-lt"/>
                <a:ea typeface="+mn-ea"/>
                <a:cs typeface="+mn-cs"/>
                <a:hlinkClick r:id="rId81"/>
              </a:rPr>
              <a:t>reduce_prod</a:t>
            </a:r>
            <a:r>
              <a:rPr lang="en-US" sz="1200" b="0" i="0" u="none" strike="noStrike" kern="1200" dirty="0">
                <a:solidFill>
                  <a:schemeClr val="tx1"/>
                </a:solidFill>
                <a:effectLst/>
                <a:latin typeface="+mn-lt"/>
                <a:ea typeface="+mn-ea"/>
                <a:cs typeface="+mn-cs"/>
                <a:hlinkClick r:id="rId81"/>
              </a:rPr>
              <a:t>(...)</a:t>
            </a:r>
            <a:r>
              <a:rPr lang="en-US" sz="1200" b="0" i="0" kern="1200" dirty="0">
                <a:solidFill>
                  <a:schemeClr val="tx1"/>
                </a:solidFill>
                <a:effectLst/>
                <a:latin typeface="+mn-lt"/>
                <a:ea typeface="+mn-ea"/>
                <a:cs typeface="+mn-cs"/>
              </a:rPr>
              <a:t>: Computes the product of elements across dimensions of a tensor. (deprecated arguments)</a:t>
            </a:r>
          </a:p>
          <a:p>
            <a:r>
              <a:rPr lang="en-US" sz="1200" b="0" i="0" u="none" strike="noStrike" kern="1200" dirty="0" err="1">
                <a:solidFill>
                  <a:schemeClr val="tx1"/>
                </a:solidFill>
                <a:effectLst/>
                <a:latin typeface="+mn-lt"/>
                <a:ea typeface="+mn-ea"/>
                <a:cs typeface="+mn-cs"/>
                <a:hlinkClick r:id="rId82"/>
              </a:rPr>
              <a:t>reduce_std</a:t>
            </a:r>
            <a:r>
              <a:rPr lang="en-US" sz="1200" b="0" i="0" u="none" strike="noStrike" kern="1200" dirty="0">
                <a:solidFill>
                  <a:schemeClr val="tx1"/>
                </a:solidFill>
                <a:effectLst/>
                <a:latin typeface="+mn-lt"/>
                <a:ea typeface="+mn-ea"/>
                <a:cs typeface="+mn-cs"/>
                <a:hlinkClick r:id="rId82"/>
              </a:rPr>
              <a:t>(...)</a:t>
            </a:r>
            <a:r>
              <a:rPr lang="en-US" sz="1200" b="0" i="0" kern="1200" dirty="0">
                <a:solidFill>
                  <a:schemeClr val="tx1"/>
                </a:solidFill>
                <a:effectLst/>
                <a:latin typeface="+mn-lt"/>
                <a:ea typeface="+mn-ea"/>
                <a:cs typeface="+mn-cs"/>
              </a:rPr>
              <a:t>: Computes the standard deviation of elements across dimensions of a tensor.</a:t>
            </a:r>
          </a:p>
          <a:p>
            <a:r>
              <a:rPr lang="en-US" sz="1200" b="0" i="0" u="none" strike="noStrike" kern="1200" dirty="0" err="1">
                <a:solidFill>
                  <a:schemeClr val="tx1"/>
                </a:solidFill>
                <a:effectLst/>
                <a:latin typeface="+mn-lt"/>
                <a:ea typeface="+mn-ea"/>
                <a:cs typeface="+mn-cs"/>
                <a:hlinkClick r:id="rId83"/>
              </a:rPr>
              <a:t>reduce_sum</a:t>
            </a:r>
            <a:r>
              <a:rPr lang="en-US" sz="1200" b="0" i="0" u="none" strike="noStrike" kern="1200" dirty="0">
                <a:solidFill>
                  <a:schemeClr val="tx1"/>
                </a:solidFill>
                <a:effectLst/>
                <a:latin typeface="+mn-lt"/>
                <a:ea typeface="+mn-ea"/>
                <a:cs typeface="+mn-cs"/>
                <a:hlinkClick r:id="rId83"/>
              </a:rPr>
              <a:t>(...)</a:t>
            </a:r>
            <a:r>
              <a:rPr lang="en-US" sz="1200" b="0" i="0" kern="1200" dirty="0">
                <a:solidFill>
                  <a:schemeClr val="tx1"/>
                </a:solidFill>
                <a:effectLst/>
                <a:latin typeface="+mn-lt"/>
                <a:ea typeface="+mn-ea"/>
                <a:cs typeface="+mn-cs"/>
              </a:rPr>
              <a:t>: Computes the sum of elements across dimensions of a tensor. (deprecated arguments)</a:t>
            </a:r>
          </a:p>
          <a:p>
            <a:r>
              <a:rPr lang="en-US" sz="1200" b="0" i="0" u="none" strike="noStrike" kern="1200" dirty="0" err="1">
                <a:solidFill>
                  <a:schemeClr val="tx1"/>
                </a:solidFill>
                <a:effectLst/>
                <a:latin typeface="+mn-lt"/>
                <a:ea typeface="+mn-ea"/>
                <a:cs typeface="+mn-cs"/>
                <a:hlinkClick r:id="rId84"/>
              </a:rPr>
              <a:t>reduce_variance</a:t>
            </a:r>
            <a:r>
              <a:rPr lang="en-US" sz="1200" b="0" i="0" u="none" strike="noStrike" kern="1200" dirty="0">
                <a:solidFill>
                  <a:schemeClr val="tx1"/>
                </a:solidFill>
                <a:effectLst/>
                <a:latin typeface="+mn-lt"/>
                <a:ea typeface="+mn-ea"/>
                <a:cs typeface="+mn-cs"/>
                <a:hlinkClick r:id="rId84"/>
              </a:rPr>
              <a:t>(...)</a:t>
            </a:r>
            <a:r>
              <a:rPr lang="en-US" sz="1200" b="0" i="0" kern="1200" dirty="0">
                <a:solidFill>
                  <a:schemeClr val="tx1"/>
                </a:solidFill>
                <a:effectLst/>
                <a:latin typeface="+mn-lt"/>
                <a:ea typeface="+mn-ea"/>
                <a:cs typeface="+mn-cs"/>
              </a:rPr>
              <a:t>: Computes the variance of elements across dimensions of a tensor.</a:t>
            </a:r>
          </a:p>
          <a:p>
            <a:r>
              <a:rPr lang="en-US" sz="1200" b="0" i="0" u="none" strike="noStrike" kern="1200" dirty="0" err="1">
                <a:solidFill>
                  <a:schemeClr val="tx1"/>
                </a:solidFill>
                <a:effectLst/>
                <a:latin typeface="+mn-lt"/>
                <a:ea typeface="+mn-ea"/>
                <a:cs typeface="+mn-cs"/>
                <a:hlinkClick r:id="rId85"/>
              </a:rPr>
              <a:t>rint</a:t>
            </a:r>
            <a:r>
              <a:rPr lang="en-US" sz="1200" b="0" i="0" u="none" strike="noStrike" kern="1200" dirty="0">
                <a:solidFill>
                  <a:schemeClr val="tx1"/>
                </a:solidFill>
                <a:effectLst/>
                <a:latin typeface="+mn-lt"/>
                <a:ea typeface="+mn-ea"/>
                <a:cs typeface="+mn-cs"/>
                <a:hlinkClick r:id="rId85"/>
              </a:rPr>
              <a:t>(...)</a:t>
            </a:r>
            <a:r>
              <a:rPr lang="en-US" sz="1200" b="0" i="0" kern="1200" dirty="0">
                <a:solidFill>
                  <a:schemeClr val="tx1"/>
                </a:solidFill>
                <a:effectLst/>
                <a:latin typeface="+mn-lt"/>
                <a:ea typeface="+mn-ea"/>
                <a:cs typeface="+mn-cs"/>
              </a:rPr>
              <a:t>: Returns element-wise integer closest to x.</a:t>
            </a:r>
          </a:p>
          <a:p>
            <a:r>
              <a:rPr lang="en-US" sz="1200" b="0" i="0" u="none" strike="noStrike" kern="1200" dirty="0">
                <a:solidFill>
                  <a:schemeClr val="tx1"/>
                </a:solidFill>
                <a:effectLst/>
                <a:latin typeface="+mn-lt"/>
                <a:ea typeface="+mn-ea"/>
                <a:cs typeface="+mn-cs"/>
                <a:hlinkClick r:id="rId86"/>
              </a:rPr>
              <a:t>round(...)</a:t>
            </a:r>
            <a:r>
              <a:rPr lang="en-US" sz="1200" b="0" i="0" kern="1200" dirty="0">
                <a:solidFill>
                  <a:schemeClr val="tx1"/>
                </a:solidFill>
                <a:effectLst/>
                <a:latin typeface="+mn-lt"/>
                <a:ea typeface="+mn-ea"/>
                <a:cs typeface="+mn-cs"/>
              </a:rPr>
              <a:t>: Rounds the values of a tensor to the nearest integer, element-wise.</a:t>
            </a:r>
          </a:p>
          <a:p>
            <a:r>
              <a:rPr lang="en-US" sz="1200" b="0" i="0" u="none" strike="noStrike" kern="1200" dirty="0" err="1">
                <a:solidFill>
                  <a:schemeClr val="tx1"/>
                </a:solidFill>
                <a:effectLst/>
                <a:latin typeface="+mn-lt"/>
                <a:ea typeface="+mn-ea"/>
                <a:cs typeface="+mn-cs"/>
                <a:hlinkClick r:id="rId87"/>
              </a:rPr>
              <a:t>rsqrt</a:t>
            </a:r>
            <a:r>
              <a:rPr lang="en-US" sz="1200" b="0" i="0" u="none" strike="noStrike" kern="1200" dirty="0">
                <a:solidFill>
                  <a:schemeClr val="tx1"/>
                </a:solidFill>
                <a:effectLst/>
                <a:latin typeface="+mn-lt"/>
                <a:ea typeface="+mn-ea"/>
                <a:cs typeface="+mn-cs"/>
                <a:hlinkClick r:id="rId87"/>
              </a:rPr>
              <a:t>(...)</a:t>
            </a:r>
            <a:r>
              <a:rPr lang="en-US" sz="1200" b="0" i="0" kern="1200" dirty="0">
                <a:solidFill>
                  <a:schemeClr val="tx1"/>
                </a:solidFill>
                <a:effectLst/>
                <a:latin typeface="+mn-lt"/>
                <a:ea typeface="+mn-ea"/>
                <a:cs typeface="+mn-cs"/>
              </a:rPr>
              <a:t>: Computes reciprocal of square root of x element-wise.</a:t>
            </a:r>
          </a:p>
          <a:p>
            <a:r>
              <a:rPr lang="en-US" sz="1200" b="0" i="0" u="none" strike="noStrike" kern="1200" dirty="0" err="1">
                <a:solidFill>
                  <a:schemeClr val="tx1"/>
                </a:solidFill>
                <a:effectLst/>
                <a:latin typeface="+mn-lt"/>
                <a:ea typeface="+mn-ea"/>
                <a:cs typeface="+mn-cs"/>
                <a:hlinkClick r:id="rId88"/>
              </a:rPr>
              <a:t>scalar_mul</a:t>
            </a:r>
            <a:r>
              <a:rPr lang="en-US" sz="1200" b="0" i="0" u="none" strike="noStrike" kern="1200" dirty="0">
                <a:solidFill>
                  <a:schemeClr val="tx1"/>
                </a:solidFill>
                <a:effectLst/>
                <a:latin typeface="+mn-lt"/>
                <a:ea typeface="+mn-ea"/>
                <a:cs typeface="+mn-cs"/>
                <a:hlinkClick r:id="rId88"/>
              </a:rPr>
              <a:t>(...)</a:t>
            </a:r>
            <a:r>
              <a:rPr lang="en-US" sz="1200" b="0" i="0" kern="1200" dirty="0">
                <a:solidFill>
                  <a:schemeClr val="tx1"/>
                </a:solidFill>
                <a:effectLst/>
                <a:latin typeface="+mn-lt"/>
                <a:ea typeface="+mn-ea"/>
                <a:cs typeface="+mn-cs"/>
              </a:rPr>
              <a:t>: Multiplies a scalar times a Tensor or </a:t>
            </a:r>
            <a:r>
              <a:rPr lang="en-US" sz="1200" b="0" i="0" kern="1200" dirty="0" err="1">
                <a:solidFill>
                  <a:schemeClr val="tx1"/>
                </a:solidFill>
                <a:effectLst/>
                <a:latin typeface="+mn-lt"/>
                <a:ea typeface="+mn-ea"/>
                <a:cs typeface="+mn-cs"/>
              </a:rPr>
              <a:t>IndexedSlices</a:t>
            </a:r>
            <a:r>
              <a:rPr lang="en-US" sz="1200" b="0" i="0" kern="1200" dirty="0">
                <a:solidFill>
                  <a:schemeClr val="tx1"/>
                </a:solidFill>
                <a:effectLst/>
                <a:latin typeface="+mn-lt"/>
                <a:ea typeface="+mn-ea"/>
                <a:cs typeface="+mn-cs"/>
              </a:rPr>
              <a:t> object.</a:t>
            </a:r>
          </a:p>
          <a:p>
            <a:r>
              <a:rPr lang="en-US" sz="1200" b="0" i="0" u="none" strike="noStrike" kern="1200" dirty="0" err="1">
                <a:solidFill>
                  <a:schemeClr val="tx1"/>
                </a:solidFill>
                <a:effectLst/>
                <a:latin typeface="+mn-lt"/>
                <a:ea typeface="+mn-ea"/>
                <a:cs typeface="+mn-cs"/>
                <a:hlinkClick r:id="rId89"/>
              </a:rPr>
              <a:t>segment_max</a:t>
            </a:r>
            <a:r>
              <a:rPr lang="en-US" sz="1200" b="0" i="0" u="none" strike="noStrike" kern="1200" dirty="0">
                <a:solidFill>
                  <a:schemeClr val="tx1"/>
                </a:solidFill>
                <a:effectLst/>
                <a:latin typeface="+mn-lt"/>
                <a:ea typeface="+mn-ea"/>
                <a:cs typeface="+mn-cs"/>
                <a:hlinkClick r:id="rId89"/>
              </a:rPr>
              <a:t>(...)</a:t>
            </a:r>
            <a:r>
              <a:rPr lang="en-US" sz="1200" b="0" i="0" kern="1200" dirty="0">
                <a:solidFill>
                  <a:schemeClr val="tx1"/>
                </a:solidFill>
                <a:effectLst/>
                <a:latin typeface="+mn-lt"/>
                <a:ea typeface="+mn-ea"/>
                <a:cs typeface="+mn-cs"/>
              </a:rPr>
              <a:t>: Computes the maximum along segments of a tensor.</a:t>
            </a:r>
          </a:p>
          <a:p>
            <a:r>
              <a:rPr lang="en-US" sz="1200" b="0" i="0" u="none" strike="noStrike" kern="1200" dirty="0" err="1">
                <a:solidFill>
                  <a:schemeClr val="tx1"/>
                </a:solidFill>
                <a:effectLst/>
                <a:latin typeface="+mn-lt"/>
                <a:ea typeface="+mn-ea"/>
                <a:cs typeface="+mn-cs"/>
                <a:hlinkClick r:id="rId90"/>
              </a:rPr>
              <a:t>segment_mean</a:t>
            </a:r>
            <a:r>
              <a:rPr lang="en-US" sz="1200" b="0" i="0" u="none" strike="noStrike" kern="1200" dirty="0">
                <a:solidFill>
                  <a:schemeClr val="tx1"/>
                </a:solidFill>
                <a:effectLst/>
                <a:latin typeface="+mn-lt"/>
                <a:ea typeface="+mn-ea"/>
                <a:cs typeface="+mn-cs"/>
                <a:hlinkClick r:id="rId90"/>
              </a:rPr>
              <a:t>(...)</a:t>
            </a:r>
            <a:r>
              <a:rPr lang="en-US" sz="1200" b="0" i="0" kern="1200" dirty="0">
                <a:solidFill>
                  <a:schemeClr val="tx1"/>
                </a:solidFill>
                <a:effectLst/>
                <a:latin typeface="+mn-lt"/>
                <a:ea typeface="+mn-ea"/>
                <a:cs typeface="+mn-cs"/>
              </a:rPr>
              <a:t>: Computes the mean along segments of a tensor.</a:t>
            </a:r>
          </a:p>
          <a:p>
            <a:r>
              <a:rPr lang="en-US" sz="1200" b="0" i="0" u="none" strike="noStrike" kern="1200" dirty="0" err="1">
                <a:solidFill>
                  <a:schemeClr val="tx1"/>
                </a:solidFill>
                <a:effectLst/>
                <a:latin typeface="+mn-lt"/>
                <a:ea typeface="+mn-ea"/>
                <a:cs typeface="+mn-cs"/>
                <a:hlinkClick r:id="rId91"/>
              </a:rPr>
              <a:t>segment_min</a:t>
            </a:r>
            <a:r>
              <a:rPr lang="en-US" sz="1200" b="0" i="0" u="none" strike="noStrike" kern="1200" dirty="0">
                <a:solidFill>
                  <a:schemeClr val="tx1"/>
                </a:solidFill>
                <a:effectLst/>
                <a:latin typeface="+mn-lt"/>
                <a:ea typeface="+mn-ea"/>
                <a:cs typeface="+mn-cs"/>
                <a:hlinkClick r:id="rId91"/>
              </a:rPr>
              <a:t>(...)</a:t>
            </a:r>
            <a:r>
              <a:rPr lang="en-US" sz="1200" b="0" i="0" kern="1200" dirty="0">
                <a:solidFill>
                  <a:schemeClr val="tx1"/>
                </a:solidFill>
                <a:effectLst/>
                <a:latin typeface="+mn-lt"/>
                <a:ea typeface="+mn-ea"/>
                <a:cs typeface="+mn-cs"/>
              </a:rPr>
              <a:t>: Computes the minimum along segments of a tensor.</a:t>
            </a:r>
          </a:p>
          <a:p>
            <a:r>
              <a:rPr lang="en-US" sz="1200" b="0" i="0" u="none" strike="noStrike" kern="1200" dirty="0" err="1">
                <a:solidFill>
                  <a:schemeClr val="tx1"/>
                </a:solidFill>
                <a:effectLst/>
                <a:latin typeface="+mn-lt"/>
                <a:ea typeface="+mn-ea"/>
                <a:cs typeface="+mn-cs"/>
                <a:hlinkClick r:id="rId92"/>
              </a:rPr>
              <a:t>segment_prod</a:t>
            </a:r>
            <a:r>
              <a:rPr lang="en-US" sz="1200" b="0" i="0" u="none" strike="noStrike" kern="1200" dirty="0">
                <a:solidFill>
                  <a:schemeClr val="tx1"/>
                </a:solidFill>
                <a:effectLst/>
                <a:latin typeface="+mn-lt"/>
                <a:ea typeface="+mn-ea"/>
                <a:cs typeface="+mn-cs"/>
                <a:hlinkClick r:id="rId92"/>
              </a:rPr>
              <a:t>(...)</a:t>
            </a:r>
            <a:r>
              <a:rPr lang="en-US" sz="1200" b="0" i="0" kern="1200" dirty="0">
                <a:solidFill>
                  <a:schemeClr val="tx1"/>
                </a:solidFill>
                <a:effectLst/>
                <a:latin typeface="+mn-lt"/>
                <a:ea typeface="+mn-ea"/>
                <a:cs typeface="+mn-cs"/>
              </a:rPr>
              <a:t>: Computes the product along segments of a tensor.</a:t>
            </a:r>
          </a:p>
          <a:p>
            <a:r>
              <a:rPr lang="en-US" sz="1200" b="0" i="0" u="none" strike="noStrike" kern="1200" dirty="0" err="1">
                <a:solidFill>
                  <a:schemeClr val="tx1"/>
                </a:solidFill>
                <a:effectLst/>
                <a:latin typeface="+mn-lt"/>
                <a:ea typeface="+mn-ea"/>
                <a:cs typeface="+mn-cs"/>
                <a:hlinkClick r:id="rId93"/>
              </a:rPr>
              <a:t>segment_sum</a:t>
            </a:r>
            <a:r>
              <a:rPr lang="en-US" sz="1200" b="0" i="0" u="none" strike="noStrike" kern="1200" dirty="0">
                <a:solidFill>
                  <a:schemeClr val="tx1"/>
                </a:solidFill>
                <a:effectLst/>
                <a:latin typeface="+mn-lt"/>
                <a:ea typeface="+mn-ea"/>
                <a:cs typeface="+mn-cs"/>
                <a:hlinkClick r:id="rId93"/>
              </a:rPr>
              <a:t>(...)</a:t>
            </a:r>
            <a:r>
              <a:rPr lang="en-US" sz="1200" b="0" i="0" kern="1200" dirty="0">
                <a:solidFill>
                  <a:schemeClr val="tx1"/>
                </a:solidFill>
                <a:effectLst/>
                <a:latin typeface="+mn-lt"/>
                <a:ea typeface="+mn-ea"/>
                <a:cs typeface="+mn-cs"/>
              </a:rPr>
              <a:t>: Computes the sum along segments of a tensor.</a:t>
            </a:r>
          </a:p>
          <a:p>
            <a:r>
              <a:rPr lang="en-US" sz="1200" b="0" i="0" u="none" strike="noStrike" kern="1200" dirty="0">
                <a:solidFill>
                  <a:schemeClr val="tx1"/>
                </a:solidFill>
                <a:effectLst/>
                <a:latin typeface="+mn-lt"/>
                <a:ea typeface="+mn-ea"/>
                <a:cs typeface="+mn-cs"/>
                <a:hlinkClick r:id="rId94"/>
              </a:rPr>
              <a:t>sigmoid(...)</a:t>
            </a:r>
            <a:r>
              <a:rPr lang="en-US" sz="1200" b="0" i="0" kern="1200" dirty="0">
                <a:solidFill>
                  <a:schemeClr val="tx1"/>
                </a:solidFill>
                <a:effectLst/>
                <a:latin typeface="+mn-lt"/>
                <a:ea typeface="+mn-ea"/>
                <a:cs typeface="+mn-cs"/>
              </a:rPr>
              <a:t>: Computes sigmoid of x element-wise.</a:t>
            </a:r>
          </a:p>
          <a:p>
            <a:r>
              <a:rPr lang="en-US" sz="1200" b="0" i="0" u="none" strike="noStrike" kern="1200" dirty="0">
                <a:solidFill>
                  <a:schemeClr val="tx1"/>
                </a:solidFill>
                <a:effectLst/>
                <a:latin typeface="+mn-lt"/>
                <a:ea typeface="+mn-ea"/>
                <a:cs typeface="+mn-cs"/>
                <a:hlinkClick r:id="rId95"/>
              </a:rPr>
              <a:t>sign(...)</a:t>
            </a:r>
            <a:r>
              <a:rPr lang="en-US" sz="1200" b="0" i="0" kern="1200" dirty="0">
                <a:solidFill>
                  <a:schemeClr val="tx1"/>
                </a:solidFill>
                <a:effectLst/>
                <a:latin typeface="+mn-lt"/>
                <a:ea typeface="+mn-ea"/>
                <a:cs typeface="+mn-cs"/>
              </a:rPr>
              <a:t>: Returns an element-wise indication of the sign of a number.</a:t>
            </a:r>
          </a:p>
          <a:p>
            <a:r>
              <a:rPr lang="en-US" sz="1200" b="0" i="0" u="none" strike="noStrike" kern="1200" dirty="0">
                <a:solidFill>
                  <a:schemeClr val="tx1"/>
                </a:solidFill>
                <a:effectLst/>
                <a:latin typeface="+mn-lt"/>
                <a:ea typeface="+mn-ea"/>
                <a:cs typeface="+mn-cs"/>
                <a:hlinkClick r:id="rId96"/>
              </a:rPr>
              <a:t>sin(...)</a:t>
            </a:r>
            <a:r>
              <a:rPr lang="en-US" sz="1200" b="0" i="0" kern="1200" dirty="0">
                <a:solidFill>
                  <a:schemeClr val="tx1"/>
                </a:solidFill>
                <a:effectLst/>
                <a:latin typeface="+mn-lt"/>
                <a:ea typeface="+mn-ea"/>
                <a:cs typeface="+mn-cs"/>
              </a:rPr>
              <a:t>: Computes sin of x element-wise.</a:t>
            </a:r>
          </a:p>
          <a:p>
            <a:r>
              <a:rPr lang="en-US" sz="1200" b="0" i="0" u="none" strike="noStrike" kern="1200" dirty="0" err="1">
                <a:solidFill>
                  <a:schemeClr val="tx1"/>
                </a:solidFill>
                <a:effectLst/>
                <a:latin typeface="+mn-lt"/>
                <a:ea typeface="+mn-ea"/>
                <a:cs typeface="+mn-cs"/>
                <a:hlinkClick r:id="rId97"/>
              </a:rPr>
              <a:t>sinh</a:t>
            </a:r>
            <a:r>
              <a:rPr lang="en-US" sz="1200" b="0" i="0" u="none" strike="noStrike" kern="1200" dirty="0">
                <a:solidFill>
                  <a:schemeClr val="tx1"/>
                </a:solidFill>
                <a:effectLst/>
                <a:latin typeface="+mn-lt"/>
                <a:ea typeface="+mn-ea"/>
                <a:cs typeface="+mn-cs"/>
                <a:hlinkClick r:id="rId97"/>
              </a:rPr>
              <a:t>(...)</a:t>
            </a:r>
            <a:r>
              <a:rPr lang="en-US" sz="1200" b="0" i="0" kern="1200" dirty="0">
                <a:solidFill>
                  <a:schemeClr val="tx1"/>
                </a:solidFill>
                <a:effectLst/>
                <a:latin typeface="+mn-lt"/>
                <a:ea typeface="+mn-ea"/>
                <a:cs typeface="+mn-cs"/>
              </a:rPr>
              <a:t>: Computes hyperbolic sine of x element-wise.</a:t>
            </a:r>
          </a:p>
          <a:p>
            <a:r>
              <a:rPr lang="en-US" sz="1200" b="0" i="0" u="none" strike="noStrike" kern="1200" dirty="0" err="1">
                <a:solidFill>
                  <a:schemeClr val="tx1"/>
                </a:solidFill>
                <a:effectLst/>
                <a:latin typeface="+mn-lt"/>
                <a:ea typeface="+mn-ea"/>
                <a:cs typeface="+mn-cs"/>
                <a:hlinkClick r:id="rId98"/>
              </a:rPr>
              <a:t>softmax</a:t>
            </a:r>
            <a:r>
              <a:rPr lang="en-US" sz="1200" b="0" i="0" u="none" strike="noStrike" kern="1200" dirty="0">
                <a:solidFill>
                  <a:schemeClr val="tx1"/>
                </a:solidFill>
                <a:effectLst/>
                <a:latin typeface="+mn-lt"/>
                <a:ea typeface="+mn-ea"/>
                <a:cs typeface="+mn-cs"/>
                <a:hlinkClick r:id="rId98"/>
              </a:rPr>
              <a:t>(...)</a:t>
            </a:r>
            <a:r>
              <a:rPr lang="en-US" sz="1200" b="0" i="0" kern="1200" dirty="0">
                <a:solidFill>
                  <a:schemeClr val="tx1"/>
                </a:solidFill>
                <a:effectLst/>
                <a:latin typeface="+mn-lt"/>
                <a:ea typeface="+mn-ea"/>
                <a:cs typeface="+mn-cs"/>
              </a:rPr>
              <a:t>: Computes </a:t>
            </a:r>
            <a:r>
              <a:rPr lang="en-US" sz="1200" b="0" i="0" kern="1200" dirty="0" err="1">
                <a:solidFill>
                  <a:schemeClr val="tx1"/>
                </a:solidFill>
                <a:effectLst/>
                <a:latin typeface="+mn-lt"/>
                <a:ea typeface="+mn-ea"/>
                <a:cs typeface="+mn-cs"/>
              </a:rPr>
              <a:t>softmax</a:t>
            </a:r>
            <a:r>
              <a:rPr lang="en-US" sz="1200" b="0" i="0" kern="1200" dirty="0">
                <a:solidFill>
                  <a:schemeClr val="tx1"/>
                </a:solidFill>
                <a:effectLst/>
                <a:latin typeface="+mn-lt"/>
                <a:ea typeface="+mn-ea"/>
                <a:cs typeface="+mn-cs"/>
              </a:rPr>
              <a:t> activations. (deprecated arguments)</a:t>
            </a:r>
          </a:p>
          <a:p>
            <a:r>
              <a:rPr lang="en-US" sz="1200" b="0" i="0" u="none" strike="noStrike" kern="1200" dirty="0" err="1">
                <a:solidFill>
                  <a:schemeClr val="tx1"/>
                </a:solidFill>
                <a:effectLst/>
                <a:latin typeface="+mn-lt"/>
                <a:ea typeface="+mn-ea"/>
                <a:cs typeface="+mn-cs"/>
                <a:hlinkClick r:id="rId99"/>
              </a:rPr>
              <a:t>softplus</a:t>
            </a:r>
            <a:r>
              <a:rPr lang="en-US" sz="1200" b="0" i="0" u="none" strike="noStrike" kern="1200" dirty="0">
                <a:solidFill>
                  <a:schemeClr val="tx1"/>
                </a:solidFill>
                <a:effectLst/>
                <a:latin typeface="+mn-lt"/>
                <a:ea typeface="+mn-ea"/>
                <a:cs typeface="+mn-cs"/>
                <a:hlinkClick r:id="rId99"/>
              </a:rPr>
              <a:t>(...)</a:t>
            </a:r>
            <a:r>
              <a:rPr lang="en-US" sz="1200" b="0" i="0" kern="1200" dirty="0">
                <a:solidFill>
                  <a:schemeClr val="tx1"/>
                </a:solidFill>
                <a:effectLst/>
                <a:latin typeface="+mn-lt"/>
                <a:ea typeface="+mn-ea"/>
                <a:cs typeface="+mn-cs"/>
              </a:rPr>
              <a:t>: Computes </a:t>
            </a:r>
            <a:r>
              <a:rPr lang="en-US" sz="1200" b="0" i="0" kern="1200" dirty="0" err="1">
                <a:solidFill>
                  <a:schemeClr val="tx1"/>
                </a:solidFill>
                <a:effectLst/>
                <a:latin typeface="+mn-lt"/>
                <a:ea typeface="+mn-ea"/>
                <a:cs typeface="+mn-cs"/>
              </a:rPr>
              <a:t>softplus</a:t>
            </a:r>
            <a:r>
              <a:rPr lang="en-US" sz="1200" b="0" i="0" kern="1200" dirty="0">
                <a:solidFill>
                  <a:schemeClr val="tx1"/>
                </a:solidFill>
                <a:effectLst/>
                <a:latin typeface="+mn-lt"/>
                <a:ea typeface="+mn-ea"/>
                <a:cs typeface="+mn-cs"/>
              </a:rPr>
              <a:t>: log(exp(features) + 1).</a:t>
            </a:r>
          </a:p>
          <a:p>
            <a:r>
              <a:rPr lang="en-US" sz="1200" b="0" i="0" u="none" strike="noStrike" kern="1200" dirty="0" err="1">
                <a:solidFill>
                  <a:schemeClr val="tx1"/>
                </a:solidFill>
                <a:effectLst/>
                <a:latin typeface="+mn-lt"/>
                <a:ea typeface="+mn-ea"/>
                <a:cs typeface="+mn-cs"/>
                <a:hlinkClick r:id="rId100"/>
              </a:rPr>
              <a:t>softsign</a:t>
            </a:r>
            <a:r>
              <a:rPr lang="en-US" sz="1200" b="0" i="0" u="none" strike="noStrike" kern="1200" dirty="0">
                <a:solidFill>
                  <a:schemeClr val="tx1"/>
                </a:solidFill>
                <a:effectLst/>
                <a:latin typeface="+mn-lt"/>
                <a:ea typeface="+mn-ea"/>
                <a:cs typeface="+mn-cs"/>
                <a:hlinkClick r:id="rId100"/>
              </a:rPr>
              <a:t>(...)</a:t>
            </a:r>
            <a:r>
              <a:rPr lang="en-US" sz="1200" b="0" i="0" kern="1200" dirty="0">
                <a:solidFill>
                  <a:schemeClr val="tx1"/>
                </a:solidFill>
                <a:effectLst/>
                <a:latin typeface="+mn-lt"/>
                <a:ea typeface="+mn-ea"/>
                <a:cs typeface="+mn-cs"/>
              </a:rPr>
              <a:t>: Computes </a:t>
            </a:r>
            <a:r>
              <a:rPr lang="en-US" sz="1200" b="0" i="0" kern="1200" dirty="0" err="1">
                <a:solidFill>
                  <a:schemeClr val="tx1"/>
                </a:solidFill>
                <a:effectLst/>
                <a:latin typeface="+mn-lt"/>
                <a:ea typeface="+mn-ea"/>
                <a:cs typeface="+mn-cs"/>
              </a:rPr>
              <a:t>softsign</a:t>
            </a:r>
            <a:r>
              <a:rPr lang="en-US" sz="1200" b="0" i="0" kern="1200" dirty="0">
                <a:solidFill>
                  <a:schemeClr val="tx1"/>
                </a:solidFill>
                <a:effectLst/>
                <a:latin typeface="+mn-lt"/>
                <a:ea typeface="+mn-ea"/>
                <a:cs typeface="+mn-cs"/>
              </a:rPr>
              <a:t>: features / (abs(features) + 1).</a:t>
            </a:r>
          </a:p>
          <a:p>
            <a:r>
              <a:rPr lang="en-US" sz="1200" b="0" i="0" u="none" strike="noStrike" kern="1200" dirty="0">
                <a:solidFill>
                  <a:schemeClr val="tx1"/>
                </a:solidFill>
                <a:effectLst/>
                <a:latin typeface="+mn-lt"/>
                <a:ea typeface="+mn-ea"/>
                <a:cs typeface="+mn-cs"/>
                <a:hlinkClick r:id="rId101"/>
              </a:rPr>
              <a:t>sqrt(...)</a:t>
            </a:r>
            <a:r>
              <a:rPr lang="en-US" sz="1200" b="0" i="0" kern="1200" dirty="0">
                <a:solidFill>
                  <a:schemeClr val="tx1"/>
                </a:solidFill>
                <a:effectLst/>
                <a:latin typeface="+mn-lt"/>
                <a:ea typeface="+mn-ea"/>
                <a:cs typeface="+mn-cs"/>
              </a:rPr>
              <a:t>: Computes square root of x element-wise.</a:t>
            </a:r>
          </a:p>
          <a:p>
            <a:r>
              <a:rPr lang="en-US" sz="1200" b="0" i="0" u="none" strike="noStrike" kern="1200" dirty="0">
                <a:solidFill>
                  <a:schemeClr val="tx1"/>
                </a:solidFill>
                <a:effectLst/>
                <a:latin typeface="+mn-lt"/>
                <a:ea typeface="+mn-ea"/>
                <a:cs typeface="+mn-cs"/>
                <a:hlinkClick r:id="rId102"/>
              </a:rPr>
              <a:t>square(...)</a:t>
            </a:r>
            <a:r>
              <a:rPr lang="en-US" sz="1200" b="0" i="0" kern="1200" dirty="0">
                <a:solidFill>
                  <a:schemeClr val="tx1"/>
                </a:solidFill>
                <a:effectLst/>
                <a:latin typeface="+mn-lt"/>
                <a:ea typeface="+mn-ea"/>
                <a:cs typeface="+mn-cs"/>
              </a:rPr>
              <a:t>: Computes square of x element-wise.</a:t>
            </a:r>
          </a:p>
          <a:p>
            <a:r>
              <a:rPr lang="en-US" sz="1200" b="0" i="0" u="none" strike="noStrike" kern="1200" dirty="0" err="1">
                <a:solidFill>
                  <a:schemeClr val="tx1"/>
                </a:solidFill>
                <a:effectLst/>
                <a:latin typeface="+mn-lt"/>
                <a:ea typeface="+mn-ea"/>
                <a:cs typeface="+mn-cs"/>
                <a:hlinkClick r:id="rId103"/>
              </a:rPr>
              <a:t>squared_difference</a:t>
            </a:r>
            <a:r>
              <a:rPr lang="en-US" sz="1200" b="0" i="0" u="none" strike="noStrike" kern="1200" dirty="0">
                <a:solidFill>
                  <a:schemeClr val="tx1"/>
                </a:solidFill>
                <a:effectLst/>
                <a:latin typeface="+mn-lt"/>
                <a:ea typeface="+mn-ea"/>
                <a:cs typeface="+mn-cs"/>
                <a:hlinkClick r:id="rId103"/>
              </a:rPr>
              <a:t>(...)</a:t>
            </a:r>
            <a:r>
              <a:rPr lang="en-US" sz="1200" b="0" i="0" kern="1200" dirty="0">
                <a:solidFill>
                  <a:schemeClr val="tx1"/>
                </a:solidFill>
                <a:effectLst/>
                <a:latin typeface="+mn-lt"/>
                <a:ea typeface="+mn-ea"/>
                <a:cs typeface="+mn-cs"/>
              </a:rPr>
              <a:t>: Returns (x - y)(x - y) element-wise.</a:t>
            </a:r>
          </a:p>
          <a:p>
            <a:r>
              <a:rPr lang="en-US" sz="1200" b="0" i="0" u="none" strike="noStrike" kern="1200" dirty="0">
                <a:solidFill>
                  <a:schemeClr val="tx1"/>
                </a:solidFill>
                <a:effectLst/>
                <a:latin typeface="+mn-lt"/>
                <a:ea typeface="+mn-ea"/>
                <a:cs typeface="+mn-cs"/>
                <a:hlinkClick r:id="rId104"/>
              </a:rPr>
              <a:t>subtract(...)</a:t>
            </a:r>
            <a:r>
              <a:rPr lang="en-US" sz="1200" b="0" i="0" kern="1200" dirty="0">
                <a:solidFill>
                  <a:schemeClr val="tx1"/>
                </a:solidFill>
                <a:effectLst/>
                <a:latin typeface="+mn-lt"/>
                <a:ea typeface="+mn-ea"/>
                <a:cs typeface="+mn-cs"/>
              </a:rPr>
              <a:t>: Returns x - y element-wise.</a:t>
            </a:r>
          </a:p>
          <a:p>
            <a:r>
              <a:rPr lang="en-US" sz="1200" b="0" i="0" u="none" strike="noStrike" kern="1200" dirty="0">
                <a:solidFill>
                  <a:schemeClr val="tx1"/>
                </a:solidFill>
                <a:effectLst/>
                <a:latin typeface="+mn-lt"/>
                <a:ea typeface="+mn-ea"/>
                <a:cs typeface="+mn-cs"/>
                <a:hlinkClick r:id="rId105"/>
              </a:rPr>
              <a:t>tan(...)</a:t>
            </a:r>
            <a:r>
              <a:rPr lang="en-US" sz="1200" b="0" i="0" kern="1200" dirty="0">
                <a:solidFill>
                  <a:schemeClr val="tx1"/>
                </a:solidFill>
                <a:effectLst/>
                <a:latin typeface="+mn-lt"/>
                <a:ea typeface="+mn-ea"/>
                <a:cs typeface="+mn-cs"/>
              </a:rPr>
              <a:t>: Computes tan of x element-wise.</a:t>
            </a:r>
          </a:p>
          <a:p>
            <a:r>
              <a:rPr lang="en-US" sz="1200" b="0" i="0" u="none" strike="noStrike" kern="1200" dirty="0">
                <a:solidFill>
                  <a:schemeClr val="tx1"/>
                </a:solidFill>
                <a:effectLst/>
                <a:latin typeface="+mn-lt"/>
                <a:ea typeface="+mn-ea"/>
                <a:cs typeface="+mn-cs"/>
                <a:hlinkClick r:id="rId106"/>
              </a:rPr>
              <a:t>tanh(...)</a:t>
            </a:r>
            <a:r>
              <a:rPr lang="en-US" sz="1200" b="0" i="0" kern="1200" dirty="0">
                <a:solidFill>
                  <a:schemeClr val="tx1"/>
                </a:solidFill>
                <a:effectLst/>
                <a:latin typeface="+mn-lt"/>
                <a:ea typeface="+mn-ea"/>
                <a:cs typeface="+mn-cs"/>
              </a:rPr>
              <a:t>: Computes hyperbolic tangent of x element-wise.</a:t>
            </a:r>
          </a:p>
          <a:p>
            <a:r>
              <a:rPr lang="en-US" sz="1200" b="0" i="0" u="none" strike="noStrike" kern="1200" dirty="0" err="1">
                <a:solidFill>
                  <a:schemeClr val="tx1"/>
                </a:solidFill>
                <a:effectLst/>
                <a:latin typeface="+mn-lt"/>
                <a:ea typeface="+mn-ea"/>
                <a:cs typeface="+mn-cs"/>
                <a:hlinkClick r:id="rId107"/>
              </a:rPr>
              <a:t>top_k</a:t>
            </a:r>
            <a:r>
              <a:rPr lang="en-US" sz="1200" b="0" i="0" u="none" strike="noStrike" kern="1200" dirty="0">
                <a:solidFill>
                  <a:schemeClr val="tx1"/>
                </a:solidFill>
                <a:effectLst/>
                <a:latin typeface="+mn-lt"/>
                <a:ea typeface="+mn-ea"/>
                <a:cs typeface="+mn-cs"/>
                <a:hlinkClick r:id="rId107"/>
              </a:rPr>
              <a:t>(...)</a:t>
            </a:r>
            <a:r>
              <a:rPr lang="en-US" sz="1200" b="0" i="0" kern="1200" dirty="0">
                <a:solidFill>
                  <a:schemeClr val="tx1"/>
                </a:solidFill>
                <a:effectLst/>
                <a:latin typeface="+mn-lt"/>
                <a:ea typeface="+mn-ea"/>
                <a:cs typeface="+mn-cs"/>
              </a:rPr>
              <a:t>: Finds values and indices of the k largest entries for the last dimension.</a:t>
            </a:r>
          </a:p>
          <a:p>
            <a:r>
              <a:rPr lang="en-US" sz="1200" b="0" i="0" u="none" strike="noStrike" kern="1200" dirty="0" err="1">
                <a:solidFill>
                  <a:schemeClr val="tx1"/>
                </a:solidFill>
                <a:effectLst/>
                <a:latin typeface="+mn-lt"/>
                <a:ea typeface="+mn-ea"/>
                <a:cs typeface="+mn-cs"/>
                <a:hlinkClick r:id="rId108"/>
              </a:rPr>
              <a:t>truediv</a:t>
            </a:r>
            <a:r>
              <a:rPr lang="en-US" sz="1200" b="0" i="0" u="none" strike="noStrike" kern="1200" dirty="0">
                <a:solidFill>
                  <a:schemeClr val="tx1"/>
                </a:solidFill>
                <a:effectLst/>
                <a:latin typeface="+mn-lt"/>
                <a:ea typeface="+mn-ea"/>
                <a:cs typeface="+mn-cs"/>
                <a:hlinkClick r:id="rId108"/>
              </a:rPr>
              <a:t>(...)</a:t>
            </a:r>
            <a:r>
              <a:rPr lang="en-US" sz="1200" b="0" i="0" kern="1200" dirty="0">
                <a:solidFill>
                  <a:schemeClr val="tx1"/>
                </a:solidFill>
                <a:effectLst/>
                <a:latin typeface="+mn-lt"/>
                <a:ea typeface="+mn-ea"/>
                <a:cs typeface="+mn-cs"/>
              </a:rPr>
              <a:t>: Divides x / y elementwise (using Python 3 division operator semantics).</a:t>
            </a:r>
          </a:p>
          <a:p>
            <a:r>
              <a:rPr lang="en-US" sz="1200" b="0" i="0" u="none" strike="noStrike" kern="1200" dirty="0" err="1">
                <a:solidFill>
                  <a:schemeClr val="tx1"/>
                </a:solidFill>
                <a:effectLst/>
                <a:latin typeface="+mn-lt"/>
                <a:ea typeface="+mn-ea"/>
                <a:cs typeface="+mn-cs"/>
                <a:hlinkClick r:id="rId109"/>
              </a:rPr>
              <a:t>unsorted_segment_max</a:t>
            </a:r>
            <a:r>
              <a:rPr lang="en-US" sz="1200" b="0" i="0" u="none" strike="noStrike" kern="1200" dirty="0">
                <a:solidFill>
                  <a:schemeClr val="tx1"/>
                </a:solidFill>
                <a:effectLst/>
                <a:latin typeface="+mn-lt"/>
                <a:ea typeface="+mn-ea"/>
                <a:cs typeface="+mn-cs"/>
                <a:hlinkClick r:id="rId109"/>
              </a:rPr>
              <a:t>(...)</a:t>
            </a:r>
            <a:r>
              <a:rPr lang="en-US" sz="1200" b="0" i="0" kern="1200" dirty="0">
                <a:solidFill>
                  <a:schemeClr val="tx1"/>
                </a:solidFill>
                <a:effectLst/>
                <a:latin typeface="+mn-lt"/>
                <a:ea typeface="+mn-ea"/>
                <a:cs typeface="+mn-cs"/>
              </a:rPr>
              <a:t>: Computes the maximum along segments of a tensor.</a:t>
            </a:r>
          </a:p>
          <a:p>
            <a:r>
              <a:rPr lang="en-US" sz="1200" b="0" i="0" u="none" strike="noStrike" kern="1200" dirty="0" err="1">
                <a:solidFill>
                  <a:schemeClr val="tx1"/>
                </a:solidFill>
                <a:effectLst/>
                <a:latin typeface="+mn-lt"/>
                <a:ea typeface="+mn-ea"/>
                <a:cs typeface="+mn-cs"/>
                <a:hlinkClick r:id="rId110"/>
              </a:rPr>
              <a:t>unsorted_segment_mean</a:t>
            </a:r>
            <a:r>
              <a:rPr lang="en-US" sz="1200" b="0" i="0" u="none" strike="noStrike" kern="1200" dirty="0">
                <a:solidFill>
                  <a:schemeClr val="tx1"/>
                </a:solidFill>
                <a:effectLst/>
                <a:latin typeface="+mn-lt"/>
                <a:ea typeface="+mn-ea"/>
                <a:cs typeface="+mn-cs"/>
                <a:hlinkClick r:id="rId110"/>
              </a:rPr>
              <a:t>(...)</a:t>
            </a:r>
            <a:r>
              <a:rPr lang="en-US" sz="1200" b="0" i="0" kern="1200" dirty="0">
                <a:solidFill>
                  <a:schemeClr val="tx1"/>
                </a:solidFill>
                <a:effectLst/>
                <a:latin typeface="+mn-lt"/>
                <a:ea typeface="+mn-ea"/>
                <a:cs typeface="+mn-cs"/>
              </a:rPr>
              <a:t>: Computes the mean along segments of a tensor.</a:t>
            </a:r>
          </a:p>
          <a:p>
            <a:r>
              <a:rPr lang="en-US" sz="1200" b="0" i="0" u="none" strike="noStrike" kern="1200" dirty="0" err="1">
                <a:solidFill>
                  <a:schemeClr val="tx1"/>
                </a:solidFill>
                <a:effectLst/>
                <a:latin typeface="+mn-lt"/>
                <a:ea typeface="+mn-ea"/>
                <a:cs typeface="+mn-cs"/>
                <a:hlinkClick r:id="rId111"/>
              </a:rPr>
              <a:t>unsorted_segment_min</a:t>
            </a:r>
            <a:r>
              <a:rPr lang="en-US" sz="1200" b="0" i="0" u="none" strike="noStrike" kern="1200" dirty="0">
                <a:solidFill>
                  <a:schemeClr val="tx1"/>
                </a:solidFill>
                <a:effectLst/>
                <a:latin typeface="+mn-lt"/>
                <a:ea typeface="+mn-ea"/>
                <a:cs typeface="+mn-cs"/>
                <a:hlinkClick r:id="rId111"/>
              </a:rPr>
              <a:t>(...)</a:t>
            </a:r>
            <a:r>
              <a:rPr lang="en-US" sz="1200" b="0" i="0" kern="1200" dirty="0">
                <a:solidFill>
                  <a:schemeClr val="tx1"/>
                </a:solidFill>
                <a:effectLst/>
                <a:latin typeface="+mn-lt"/>
                <a:ea typeface="+mn-ea"/>
                <a:cs typeface="+mn-cs"/>
              </a:rPr>
              <a:t>: Computes the minimum along segments of a tensor.</a:t>
            </a:r>
          </a:p>
          <a:p>
            <a:r>
              <a:rPr lang="en-US" sz="1200" b="0" i="0" u="none" strike="noStrike" kern="1200" dirty="0" err="1">
                <a:solidFill>
                  <a:schemeClr val="tx1"/>
                </a:solidFill>
                <a:effectLst/>
                <a:latin typeface="+mn-lt"/>
                <a:ea typeface="+mn-ea"/>
                <a:cs typeface="+mn-cs"/>
                <a:hlinkClick r:id="rId112"/>
              </a:rPr>
              <a:t>unsorted_segment_prod</a:t>
            </a:r>
            <a:r>
              <a:rPr lang="en-US" sz="1200" b="0" i="0" u="none" strike="noStrike" kern="1200" dirty="0">
                <a:solidFill>
                  <a:schemeClr val="tx1"/>
                </a:solidFill>
                <a:effectLst/>
                <a:latin typeface="+mn-lt"/>
                <a:ea typeface="+mn-ea"/>
                <a:cs typeface="+mn-cs"/>
                <a:hlinkClick r:id="rId112"/>
              </a:rPr>
              <a:t>(...)</a:t>
            </a:r>
            <a:r>
              <a:rPr lang="en-US" sz="1200" b="0" i="0" kern="1200" dirty="0">
                <a:solidFill>
                  <a:schemeClr val="tx1"/>
                </a:solidFill>
                <a:effectLst/>
                <a:latin typeface="+mn-lt"/>
                <a:ea typeface="+mn-ea"/>
                <a:cs typeface="+mn-cs"/>
              </a:rPr>
              <a:t>: Computes the product along segments of a tensor.</a:t>
            </a:r>
          </a:p>
          <a:p>
            <a:r>
              <a:rPr lang="en-US" sz="1200" b="0" i="0" u="none" strike="noStrike" kern="1200" dirty="0" err="1">
                <a:solidFill>
                  <a:schemeClr val="tx1"/>
                </a:solidFill>
                <a:effectLst/>
                <a:latin typeface="+mn-lt"/>
                <a:ea typeface="+mn-ea"/>
                <a:cs typeface="+mn-cs"/>
                <a:hlinkClick r:id="rId113"/>
              </a:rPr>
              <a:t>unsorted_segment_sqrt_n</a:t>
            </a:r>
            <a:r>
              <a:rPr lang="en-US" sz="1200" b="0" i="0" u="none" strike="noStrike" kern="1200" dirty="0">
                <a:solidFill>
                  <a:schemeClr val="tx1"/>
                </a:solidFill>
                <a:effectLst/>
                <a:latin typeface="+mn-lt"/>
                <a:ea typeface="+mn-ea"/>
                <a:cs typeface="+mn-cs"/>
                <a:hlinkClick r:id="rId113"/>
              </a:rPr>
              <a:t>(...)</a:t>
            </a:r>
            <a:r>
              <a:rPr lang="en-US" sz="1200" b="0" i="0" kern="1200" dirty="0">
                <a:solidFill>
                  <a:schemeClr val="tx1"/>
                </a:solidFill>
                <a:effectLst/>
                <a:latin typeface="+mn-lt"/>
                <a:ea typeface="+mn-ea"/>
                <a:cs typeface="+mn-cs"/>
              </a:rPr>
              <a:t>: Computes the sum along segments of a tensor divided by the sqrt(N).</a:t>
            </a:r>
          </a:p>
          <a:p>
            <a:r>
              <a:rPr lang="en-US" sz="1200" b="0" i="0" u="none" strike="noStrike" kern="1200" dirty="0" err="1">
                <a:solidFill>
                  <a:schemeClr val="tx1"/>
                </a:solidFill>
                <a:effectLst/>
                <a:latin typeface="+mn-lt"/>
                <a:ea typeface="+mn-ea"/>
                <a:cs typeface="+mn-cs"/>
                <a:hlinkClick r:id="rId114"/>
              </a:rPr>
              <a:t>unsorted_segment_sum</a:t>
            </a:r>
            <a:r>
              <a:rPr lang="en-US" sz="1200" b="0" i="0" u="none" strike="noStrike" kern="1200" dirty="0">
                <a:solidFill>
                  <a:schemeClr val="tx1"/>
                </a:solidFill>
                <a:effectLst/>
                <a:latin typeface="+mn-lt"/>
                <a:ea typeface="+mn-ea"/>
                <a:cs typeface="+mn-cs"/>
                <a:hlinkClick r:id="rId114"/>
              </a:rPr>
              <a:t>(...)</a:t>
            </a:r>
            <a:r>
              <a:rPr lang="en-US" sz="1200" b="0" i="0" kern="1200" dirty="0">
                <a:solidFill>
                  <a:schemeClr val="tx1"/>
                </a:solidFill>
                <a:effectLst/>
                <a:latin typeface="+mn-lt"/>
                <a:ea typeface="+mn-ea"/>
                <a:cs typeface="+mn-cs"/>
              </a:rPr>
              <a:t>: Computes the sum along segments of a tensor.</a:t>
            </a:r>
          </a:p>
          <a:p>
            <a:r>
              <a:rPr lang="en-US" sz="1200" b="0" i="0" u="none" strike="noStrike" kern="1200" dirty="0" err="1">
                <a:solidFill>
                  <a:schemeClr val="tx1"/>
                </a:solidFill>
                <a:effectLst/>
                <a:latin typeface="+mn-lt"/>
                <a:ea typeface="+mn-ea"/>
                <a:cs typeface="+mn-cs"/>
                <a:hlinkClick r:id="rId115"/>
              </a:rPr>
              <a:t>xdivy</a:t>
            </a:r>
            <a:r>
              <a:rPr lang="en-US" sz="1200" b="0" i="0" u="none" strike="noStrike" kern="1200" dirty="0">
                <a:solidFill>
                  <a:schemeClr val="tx1"/>
                </a:solidFill>
                <a:effectLst/>
                <a:latin typeface="+mn-lt"/>
                <a:ea typeface="+mn-ea"/>
                <a:cs typeface="+mn-cs"/>
                <a:hlinkClick r:id="rId115"/>
              </a:rPr>
              <a:t>(...)</a:t>
            </a:r>
            <a:r>
              <a:rPr lang="en-US" sz="1200" b="0" i="0" kern="1200" dirty="0">
                <a:solidFill>
                  <a:schemeClr val="tx1"/>
                </a:solidFill>
                <a:effectLst/>
                <a:latin typeface="+mn-lt"/>
                <a:ea typeface="+mn-ea"/>
                <a:cs typeface="+mn-cs"/>
              </a:rPr>
              <a:t>: Returns 0 if x == 0, and x / y otherwise, elementwise.</a:t>
            </a:r>
          </a:p>
          <a:p>
            <a:r>
              <a:rPr lang="en-US" sz="1200" b="0" i="0" u="none" strike="noStrike" kern="1200" dirty="0" err="1">
                <a:solidFill>
                  <a:schemeClr val="tx1"/>
                </a:solidFill>
                <a:effectLst/>
                <a:latin typeface="+mn-lt"/>
                <a:ea typeface="+mn-ea"/>
                <a:cs typeface="+mn-cs"/>
                <a:hlinkClick r:id="rId116"/>
              </a:rPr>
              <a:t>xlogy</a:t>
            </a:r>
            <a:r>
              <a:rPr lang="en-US" sz="1200" b="0" i="0" u="none" strike="noStrike" kern="1200" dirty="0">
                <a:solidFill>
                  <a:schemeClr val="tx1"/>
                </a:solidFill>
                <a:effectLst/>
                <a:latin typeface="+mn-lt"/>
                <a:ea typeface="+mn-ea"/>
                <a:cs typeface="+mn-cs"/>
                <a:hlinkClick r:id="rId116"/>
              </a:rPr>
              <a:t>(...)</a:t>
            </a:r>
            <a:r>
              <a:rPr lang="en-US" sz="1200" b="0" i="0" kern="1200" dirty="0">
                <a:solidFill>
                  <a:schemeClr val="tx1"/>
                </a:solidFill>
                <a:effectLst/>
                <a:latin typeface="+mn-lt"/>
                <a:ea typeface="+mn-ea"/>
                <a:cs typeface="+mn-cs"/>
              </a:rPr>
              <a:t>: Returns 0 if x == 0, and x * log(y) otherwise, elementwise.</a:t>
            </a:r>
          </a:p>
          <a:p>
            <a:r>
              <a:rPr lang="en-US" sz="1200" b="0" i="0" u="none" strike="noStrike" kern="1200" dirty="0" err="1">
                <a:solidFill>
                  <a:schemeClr val="tx1"/>
                </a:solidFill>
                <a:effectLst/>
                <a:latin typeface="+mn-lt"/>
                <a:ea typeface="+mn-ea"/>
                <a:cs typeface="+mn-cs"/>
                <a:hlinkClick r:id="rId117"/>
              </a:rPr>
              <a:t>zero_fraction</a:t>
            </a:r>
            <a:r>
              <a:rPr lang="en-US" sz="1200" b="0" i="0" u="none" strike="noStrike" kern="1200" dirty="0">
                <a:solidFill>
                  <a:schemeClr val="tx1"/>
                </a:solidFill>
                <a:effectLst/>
                <a:latin typeface="+mn-lt"/>
                <a:ea typeface="+mn-ea"/>
                <a:cs typeface="+mn-cs"/>
                <a:hlinkClick r:id="rId117"/>
              </a:rPr>
              <a:t>(...)</a:t>
            </a:r>
            <a:r>
              <a:rPr lang="en-US" sz="1200" b="0" i="0" kern="1200" dirty="0">
                <a:solidFill>
                  <a:schemeClr val="tx1"/>
                </a:solidFill>
                <a:effectLst/>
                <a:latin typeface="+mn-lt"/>
                <a:ea typeface="+mn-ea"/>
                <a:cs typeface="+mn-cs"/>
              </a:rPr>
              <a:t>: Returns the fraction of zeros in value.</a:t>
            </a:r>
          </a:p>
          <a:p>
            <a:r>
              <a:rPr lang="en-US" sz="1200" b="0" i="0" u="none" strike="noStrike" kern="1200" dirty="0">
                <a:solidFill>
                  <a:schemeClr val="tx1"/>
                </a:solidFill>
                <a:effectLst/>
                <a:latin typeface="+mn-lt"/>
                <a:ea typeface="+mn-ea"/>
                <a:cs typeface="+mn-cs"/>
                <a:hlinkClick r:id="rId118"/>
              </a:rPr>
              <a:t>zeta(...)</a:t>
            </a:r>
            <a:r>
              <a:rPr lang="en-US" sz="1200" b="0" i="0" kern="1200" dirty="0">
                <a:solidFill>
                  <a:schemeClr val="tx1"/>
                </a:solidFill>
                <a:effectLst/>
                <a:latin typeface="+mn-lt"/>
                <a:ea typeface="+mn-ea"/>
                <a:cs typeface="+mn-cs"/>
              </a:rPr>
              <a:t>: Compute the Hurwitz zeta function ζ(</a:t>
            </a:r>
            <a:r>
              <a:rPr lang="en-US" sz="1200" b="0" i="0" kern="1200" dirty="0" err="1">
                <a:solidFill>
                  <a:schemeClr val="tx1"/>
                </a:solidFill>
                <a:effectLst/>
                <a:latin typeface="+mn-lt"/>
                <a:ea typeface="+mn-ea"/>
                <a:cs typeface="+mn-cs"/>
              </a:rPr>
              <a:t>x,q</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12DFBB49-A62D-4379-9D4E-906C96DEC850}" type="slidenum">
              <a:rPr lang="en-GB" smtClean="0"/>
              <a:t>29</a:t>
            </a:fld>
            <a:endParaRPr lang="en-GB"/>
          </a:p>
        </p:txBody>
      </p:sp>
    </p:spTree>
    <p:extLst>
      <p:ext uri="{BB962C8B-B14F-4D97-AF65-F5344CB8AC3E}">
        <p14:creationId xmlns:p14="http://schemas.microsoft.com/office/powerpoint/2010/main" val="29328446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0.emf"/><Relationship Id="rId26" Type="http://schemas.openxmlformats.org/officeDocument/2006/relationships/image" Target="../media/image18.emf"/><Relationship Id="rId3" Type="http://schemas.openxmlformats.org/officeDocument/2006/relationships/tags" Target="../tags/tag3.xml"/><Relationship Id="rId21" Type="http://schemas.openxmlformats.org/officeDocument/2006/relationships/image" Target="../media/image13.emf"/><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9.emf"/><Relationship Id="rId25" Type="http://schemas.openxmlformats.org/officeDocument/2006/relationships/image" Target="../media/image17.emf"/><Relationship Id="rId2" Type="http://schemas.openxmlformats.org/officeDocument/2006/relationships/tags" Target="../tags/tag2.xml"/><Relationship Id="rId16" Type="http://schemas.openxmlformats.org/officeDocument/2006/relationships/image" Target="../media/image8.wmf"/><Relationship Id="rId20" Type="http://schemas.openxmlformats.org/officeDocument/2006/relationships/image" Target="../media/image12.emf"/><Relationship Id="rId29" Type="http://schemas.openxmlformats.org/officeDocument/2006/relationships/image" Target="../media/image21.emf"/><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6.emf"/><Relationship Id="rId5" Type="http://schemas.openxmlformats.org/officeDocument/2006/relationships/tags" Target="../tags/tag5.xml"/><Relationship Id="rId15" Type="http://schemas.openxmlformats.org/officeDocument/2006/relationships/image" Target="../media/image7.png"/><Relationship Id="rId23" Type="http://schemas.openxmlformats.org/officeDocument/2006/relationships/image" Target="../media/image15.emf"/><Relationship Id="rId28" Type="http://schemas.openxmlformats.org/officeDocument/2006/relationships/image" Target="../media/image20.emf"/><Relationship Id="rId10" Type="http://schemas.openxmlformats.org/officeDocument/2006/relationships/tags" Target="../tags/tag10.xml"/><Relationship Id="rId19" Type="http://schemas.openxmlformats.org/officeDocument/2006/relationships/image" Target="../media/image11.em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Master" Target="../slideMasters/slideMaster1.xml"/><Relationship Id="rId22" Type="http://schemas.openxmlformats.org/officeDocument/2006/relationships/image" Target="../media/image14.emf"/><Relationship Id="rId27" Type="http://schemas.openxmlformats.org/officeDocument/2006/relationships/image" Target="../media/image19.emf"/></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18" Type="http://schemas.openxmlformats.org/officeDocument/2006/relationships/image" Target="../media/image10.emf"/><Relationship Id="rId26" Type="http://schemas.openxmlformats.org/officeDocument/2006/relationships/image" Target="../media/image18.emf"/><Relationship Id="rId3" Type="http://schemas.openxmlformats.org/officeDocument/2006/relationships/tags" Target="../tags/tag16.xml"/><Relationship Id="rId21" Type="http://schemas.openxmlformats.org/officeDocument/2006/relationships/image" Target="../media/image13.emf"/><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image" Target="../media/image9.emf"/><Relationship Id="rId25" Type="http://schemas.openxmlformats.org/officeDocument/2006/relationships/image" Target="../media/image17.emf"/><Relationship Id="rId2" Type="http://schemas.openxmlformats.org/officeDocument/2006/relationships/tags" Target="../tags/tag15.xml"/><Relationship Id="rId16" Type="http://schemas.openxmlformats.org/officeDocument/2006/relationships/image" Target="../media/image8.wmf"/><Relationship Id="rId20" Type="http://schemas.openxmlformats.org/officeDocument/2006/relationships/image" Target="../media/image12.emf"/><Relationship Id="rId29" Type="http://schemas.openxmlformats.org/officeDocument/2006/relationships/image" Target="../media/image21.emf"/><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16.emf"/><Relationship Id="rId5" Type="http://schemas.openxmlformats.org/officeDocument/2006/relationships/tags" Target="../tags/tag18.xml"/><Relationship Id="rId15" Type="http://schemas.openxmlformats.org/officeDocument/2006/relationships/image" Target="../media/image22.png"/><Relationship Id="rId23" Type="http://schemas.openxmlformats.org/officeDocument/2006/relationships/image" Target="../media/image15.emf"/><Relationship Id="rId28" Type="http://schemas.openxmlformats.org/officeDocument/2006/relationships/image" Target="../media/image20.emf"/><Relationship Id="rId10" Type="http://schemas.openxmlformats.org/officeDocument/2006/relationships/tags" Target="../tags/tag23.xml"/><Relationship Id="rId19" Type="http://schemas.openxmlformats.org/officeDocument/2006/relationships/image" Target="../media/image11.emf"/><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slideMaster" Target="../slideMasters/slideMaster1.xml"/><Relationship Id="rId22" Type="http://schemas.openxmlformats.org/officeDocument/2006/relationships/image" Target="../media/image14.emf"/><Relationship Id="rId27" Type="http://schemas.openxmlformats.org/officeDocument/2006/relationships/image" Target="../media/image19.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descr="HSBC_MASTERBRAND_LOGO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9" cy="1137764"/>
          </a:xfrm>
          <a:prstGeom prst="rect">
            <a:avLst/>
          </a:prstGeom>
        </p:spPr>
      </p:pic>
      <p:sp>
        <p:nvSpPr>
          <p:cNvPr id="7"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rgbClr val="FF0000"/>
                </a:solidFill>
                <a:latin typeface="+mn-lt"/>
              </a:rPr>
              <a:t>Simpler, Faster, Better</a:t>
            </a:r>
          </a:p>
        </p:txBody>
      </p:sp>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r>
              <a:rPr lang="en-US"/>
              <a:t>INTERNAL</a:t>
            </a:r>
            <a:endParaRPr lang="en-US" dirty="0"/>
          </a:p>
        </p:txBody>
      </p:sp>
      <p:sp>
        <p:nvSpPr>
          <p:cNvPr id="9" name="Title 4"/>
          <p:cNvSpPr>
            <a:spLocks noGrp="1"/>
          </p:cNvSpPr>
          <p:nvPr>
            <p:ph type="title"/>
          </p:nvPr>
        </p:nvSpPr>
        <p:spPr>
          <a:xfrm>
            <a:off x="382805" y="466896"/>
            <a:ext cx="11428537" cy="377190"/>
          </a:xfrm>
        </p:spPr>
        <p:txBody>
          <a:bodyPr bIns="0"/>
          <a:lstStyle>
            <a:lvl1pPr>
              <a:defRPr lang="en-US" sz="2438" b="1" baseline="0" dirty="0" smtClean="0">
                <a:solidFill>
                  <a:schemeClr val="tx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0"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tx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1"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tx1"/>
                </a:solidFill>
                <a:latin typeface="+mn-lt"/>
                <a:ea typeface="SimHei"/>
                <a:cs typeface="Arial" charset="0"/>
              </a:defRPr>
            </a:lvl1pPr>
          </a:lstStyle>
          <a:p>
            <a:pPr lvl="0" eaLnBrk="0" hangingPunct="0">
              <a:spcBef>
                <a:spcPct val="20000"/>
              </a:spcBef>
            </a:pPr>
            <a:r>
              <a:rPr lang="en-US" dirty="0"/>
              <a:t>Date: XXXX</a:t>
            </a:r>
          </a:p>
        </p:txBody>
      </p:sp>
      <p:sp>
        <p:nvSpPr>
          <p:cNvPr id="12"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tx1"/>
                </a:solidFill>
                <a:latin typeface="+mn-lt"/>
                <a:ea typeface="SimHei"/>
                <a:cs typeface="Arial" charset="0"/>
              </a:defRPr>
            </a:lvl1pPr>
          </a:lstStyle>
          <a:p>
            <a:pPr lvl="0" eaLnBrk="0" hangingPunct="0">
              <a:spcBef>
                <a:spcPct val="20000"/>
              </a:spcBef>
            </a:pPr>
            <a:r>
              <a:rPr lang="en-US" dirty="0"/>
              <a:t>Prepared by: XXXX</a:t>
            </a:r>
          </a:p>
        </p:txBody>
      </p:sp>
    </p:spTree>
    <p:extLst>
      <p:ext uri="{BB962C8B-B14F-4D97-AF65-F5344CB8AC3E}">
        <p14:creationId xmlns:p14="http://schemas.microsoft.com/office/powerpoint/2010/main" val="930337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83457" y="1773238"/>
            <a:ext cx="3636000" cy="440372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p:cNvSpPr>
            <a:spLocks noGrp="1"/>
          </p:cNvSpPr>
          <p:nvPr>
            <p:ph idx="14"/>
          </p:nvPr>
        </p:nvSpPr>
        <p:spPr>
          <a:xfrm>
            <a:off x="4259263" y="1773238"/>
            <a:ext cx="3636000" cy="440372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5"/>
          </p:nvPr>
        </p:nvSpPr>
        <p:spPr>
          <a:xfrm>
            <a:off x="8135069" y="1773238"/>
            <a:ext cx="3636000" cy="440372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r>
              <a:rPr lang="en-US"/>
              <a:t>INTERNAL</a:t>
            </a:r>
          </a:p>
        </p:txBody>
      </p:sp>
      <p:sp>
        <p:nvSpPr>
          <p:cNvPr id="11" name="Text Placeholder 3"/>
          <p:cNvSpPr>
            <a:spLocks noGrp="1"/>
          </p:cNvSpPr>
          <p:nvPr>
            <p:ph type="body" sz="quarter" idx="10"/>
          </p:nvPr>
        </p:nvSpPr>
        <p:spPr>
          <a:xfrm>
            <a:off x="383459" y="827692"/>
            <a:ext cx="11400554" cy="246221"/>
          </a:xfrm>
          <a:prstGeom prst="rect">
            <a:avLst/>
          </a:prstGeom>
        </p:spPr>
        <p:txBody>
          <a:bodyPr wrap="square" lIns="0" tIns="0" rIns="0" bIns="0">
            <a:spAutoFit/>
          </a:bodyPr>
          <a:lstStyle>
            <a:lvl1pPr>
              <a:defRPr lang="en-US" altLang="zh-TW" sz="1600" baseline="0" dirty="0" smtClean="0">
                <a:solidFill>
                  <a:schemeClr val="tx1"/>
                </a:solidFill>
                <a:latin typeface="Univers Next for HSBC Light" panose="020B0403030202020203" pitchFamily="34" charset="0"/>
                <a:ea typeface="SimHei"/>
                <a:cs typeface="+mn-cs"/>
              </a:defRPr>
            </a:lvl1pPr>
          </a:lstStyle>
          <a:p>
            <a:pPr marL="0" marR="0" lvl="0" indent="0" algn="l" defTabSz="901700" rtl="0" eaLnBrk="1" fontAlgn="base" latinLnBrk="0" hangingPunct="1">
              <a:lnSpc>
                <a:spcPct val="100000"/>
              </a:lnSpc>
              <a:spcBef>
                <a:spcPts val="200"/>
              </a:spcBef>
              <a:spcAft>
                <a:spcPct val="0"/>
              </a:spcAft>
              <a:buClr>
                <a:schemeClr val="tx2"/>
              </a:buClr>
              <a:buSzTx/>
              <a:buFont typeface="Symbol" pitchFamily="18" charset="2"/>
              <a:buNone/>
              <a:tabLst/>
            </a:pPr>
            <a:r>
              <a:rPr lang="en-US" dirty="0"/>
              <a:t>Click to edit Master text styles</a:t>
            </a:r>
          </a:p>
        </p:txBody>
      </p:sp>
    </p:spTree>
    <p:extLst>
      <p:ext uri="{BB962C8B-B14F-4D97-AF65-F5344CB8AC3E}">
        <p14:creationId xmlns:p14="http://schemas.microsoft.com/office/powerpoint/2010/main" val="964680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a:xfrm>
            <a:off x="383457" y="1747778"/>
            <a:ext cx="11400555" cy="442918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r>
              <a:rPr lang="en-US"/>
              <a:t>INTERNAL</a:t>
            </a:r>
          </a:p>
        </p:txBody>
      </p:sp>
      <p:sp>
        <p:nvSpPr>
          <p:cNvPr id="8" name="Text Placeholder 3"/>
          <p:cNvSpPr>
            <a:spLocks noGrp="1"/>
          </p:cNvSpPr>
          <p:nvPr>
            <p:ph type="body" sz="quarter" idx="10"/>
          </p:nvPr>
        </p:nvSpPr>
        <p:spPr>
          <a:xfrm>
            <a:off x="383459" y="827692"/>
            <a:ext cx="11400554" cy="246221"/>
          </a:xfrm>
          <a:prstGeom prst="rect">
            <a:avLst/>
          </a:prstGeom>
        </p:spPr>
        <p:txBody>
          <a:bodyPr wrap="square" lIns="0" tIns="0" rIns="0" bIns="0">
            <a:spAutoFit/>
          </a:bodyPr>
          <a:lstStyle>
            <a:lvl1pPr>
              <a:defRPr lang="en-US" altLang="zh-TW" sz="1600" baseline="0" dirty="0" smtClean="0">
                <a:solidFill>
                  <a:schemeClr val="tx1"/>
                </a:solidFill>
                <a:latin typeface="Univers Next for HSBC Light" panose="020B0403030202020203" pitchFamily="34" charset="0"/>
                <a:ea typeface="SimHei"/>
                <a:cs typeface="+mn-cs"/>
              </a:defRPr>
            </a:lvl1pPr>
          </a:lstStyle>
          <a:p>
            <a:pPr marL="0" marR="0" lvl="0" indent="0" algn="l" defTabSz="901700" rtl="0" eaLnBrk="1" fontAlgn="base" latinLnBrk="0" hangingPunct="1">
              <a:lnSpc>
                <a:spcPct val="100000"/>
              </a:lnSpc>
              <a:spcBef>
                <a:spcPts val="200"/>
              </a:spcBef>
              <a:spcAft>
                <a:spcPct val="0"/>
              </a:spcAft>
              <a:buClr>
                <a:schemeClr val="tx2"/>
              </a:buClr>
              <a:buSzTx/>
              <a:buFont typeface="Symbol" pitchFamily="18" charset="2"/>
              <a:buNone/>
              <a:tabLst/>
            </a:pPr>
            <a:r>
              <a:rPr lang="en-US" dirty="0"/>
              <a:t>Click to edit Master text styles</a:t>
            </a:r>
          </a:p>
        </p:txBody>
      </p:sp>
    </p:spTree>
    <p:extLst>
      <p:ext uri="{BB962C8B-B14F-4D97-AF65-F5344CB8AC3E}">
        <p14:creationId xmlns:p14="http://schemas.microsoft.com/office/powerpoint/2010/main" val="3697565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7"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r>
              <a:rPr lang="en-US"/>
              <a:t>INTERNAL</a:t>
            </a:r>
          </a:p>
        </p:txBody>
      </p:sp>
    </p:spTree>
    <p:extLst>
      <p:ext uri="{BB962C8B-B14F-4D97-AF65-F5344CB8AC3E}">
        <p14:creationId xmlns:p14="http://schemas.microsoft.com/office/powerpoint/2010/main" val="3984664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pSp>
        <p:nvGrpSpPr>
          <p:cNvPr id="30" name="Group 29"/>
          <p:cNvGrpSpPr/>
          <p:nvPr userDrawn="1"/>
        </p:nvGrpSpPr>
        <p:grpSpPr>
          <a:xfrm>
            <a:off x="4279086" y="2540081"/>
            <a:ext cx="3634284" cy="1819981"/>
            <a:chOff x="3175" y="374650"/>
            <a:chExt cx="12192001" cy="6105526"/>
          </a:xfrm>
        </p:grpSpPr>
        <p:sp>
          <p:nvSpPr>
            <p:cNvPr id="26" name="Freeform 9"/>
            <p:cNvSpPr>
              <a:spLocks/>
            </p:cNvSpPr>
            <p:nvPr userDrawn="1"/>
          </p:nvSpPr>
          <p:spPr bwMode="auto">
            <a:xfrm>
              <a:off x="3175" y="374650"/>
              <a:ext cx="3046413" cy="6105525"/>
            </a:xfrm>
            <a:custGeom>
              <a:avLst/>
              <a:gdLst>
                <a:gd name="T0" fmla="*/ 0 w 1919"/>
                <a:gd name="T1" fmla="*/ 1923 h 3846"/>
                <a:gd name="T2" fmla="*/ 1919 w 1919"/>
                <a:gd name="T3" fmla="*/ 3846 h 3846"/>
                <a:gd name="T4" fmla="*/ 1919 w 1919"/>
                <a:gd name="T5" fmla="*/ 0 h 3846"/>
                <a:gd name="T6" fmla="*/ 0 w 1919"/>
                <a:gd name="T7" fmla="*/ 1923 h 3846"/>
              </a:gdLst>
              <a:ahLst/>
              <a:cxnLst>
                <a:cxn ang="0">
                  <a:pos x="T0" y="T1"/>
                </a:cxn>
                <a:cxn ang="0">
                  <a:pos x="T2" y="T3"/>
                </a:cxn>
                <a:cxn ang="0">
                  <a:pos x="T4" y="T5"/>
                </a:cxn>
                <a:cxn ang="0">
                  <a:pos x="T6" y="T7"/>
                </a:cxn>
              </a:cxnLst>
              <a:rect l="0" t="0" r="r" b="b"/>
              <a:pathLst>
                <a:path w="1919" h="3846">
                  <a:moveTo>
                    <a:pt x="0" y="1923"/>
                  </a:moveTo>
                  <a:lnTo>
                    <a:pt x="1919" y="3846"/>
                  </a:lnTo>
                  <a:lnTo>
                    <a:pt x="1919" y="0"/>
                  </a:lnTo>
                  <a:lnTo>
                    <a:pt x="0"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10"/>
            <p:cNvSpPr>
              <a:spLocks/>
            </p:cNvSpPr>
            <p:nvPr userDrawn="1"/>
          </p:nvSpPr>
          <p:spPr bwMode="auto">
            <a:xfrm>
              <a:off x="3049588" y="3427413"/>
              <a:ext cx="6099175" cy="3052763"/>
            </a:xfrm>
            <a:custGeom>
              <a:avLst/>
              <a:gdLst>
                <a:gd name="T0" fmla="*/ 1921 w 3842"/>
                <a:gd name="T1" fmla="*/ 0 h 1923"/>
                <a:gd name="T2" fmla="*/ 0 w 3842"/>
                <a:gd name="T3" fmla="*/ 1923 h 1923"/>
                <a:gd name="T4" fmla="*/ 3842 w 3842"/>
                <a:gd name="T5" fmla="*/ 1923 h 1923"/>
                <a:gd name="T6" fmla="*/ 1921 w 3842"/>
                <a:gd name="T7" fmla="*/ 0 h 1923"/>
              </a:gdLst>
              <a:ahLst/>
              <a:cxnLst>
                <a:cxn ang="0">
                  <a:pos x="T0" y="T1"/>
                </a:cxn>
                <a:cxn ang="0">
                  <a:pos x="T2" y="T3"/>
                </a:cxn>
                <a:cxn ang="0">
                  <a:pos x="T4" y="T5"/>
                </a:cxn>
                <a:cxn ang="0">
                  <a:pos x="T6" y="T7"/>
                </a:cxn>
              </a:cxnLst>
              <a:rect l="0" t="0" r="r" b="b"/>
              <a:pathLst>
                <a:path w="3842" h="1923">
                  <a:moveTo>
                    <a:pt x="1921" y="0"/>
                  </a:moveTo>
                  <a:lnTo>
                    <a:pt x="0" y="1923"/>
                  </a:lnTo>
                  <a:lnTo>
                    <a:pt x="3842" y="1923"/>
                  </a:lnTo>
                  <a:lnTo>
                    <a:pt x="1921" y="0"/>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11"/>
            <p:cNvSpPr>
              <a:spLocks/>
            </p:cNvSpPr>
            <p:nvPr userDrawn="1"/>
          </p:nvSpPr>
          <p:spPr bwMode="auto">
            <a:xfrm>
              <a:off x="9148763" y="374650"/>
              <a:ext cx="3046413" cy="6105525"/>
            </a:xfrm>
            <a:custGeom>
              <a:avLst/>
              <a:gdLst>
                <a:gd name="T0" fmla="*/ 1919 w 1919"/>
                <a:gd name="T1" fmla="*/ 1923 h 3846"/>
                <a:gd name="T2" fmla="*/ 0 w 1919"/>
                <a:gd name="T3" fmla="*/ 0 h 3846"/>
                <a:gd name="T4" fmla="*/ 0 w 1919"/>
                <a:gd name="T5" fmla="*/ 3846 h 3846"/>
                <a:gd name="T6" fmla="*/ 1919 w 1919"/>
                <a:gd name="T7" fmla="*/ 1923 h 3846"/>
              </a:gdLst>
              <a:ahLst/>
              <a:cxnLst>
                <a:cxn ang="0">
                  <a:pos x="T0" y="T1"/>
                </a:cxn>
                <a:cxn ang="0">
                  <a:pos x="T2" y="T3"/>
                </a:cxn>
                <a:cxn ang="0">
                  <a:pos x="T4" y="T5"/>
                </a:cxn>
                <a:cxn ang="0">
                  <a:pos x="T6" y="T7"/>
                </a:cxn>
              </a:cxnLst>
              <a:rect l="0" t="0" r="r" b="b"/>
              <a:pathLst>
                <a:path w="1919" h="3846">
                  <a:moveTo>
                    <a:pt x="1919" y="1923"/>
                  </a:moveTo>
                  <a:lnTo>
                    <a:pt x="0" y="0"/>
                  </a:lnTo>
                  <a:lnTo>
                    <a:pt x="0" y="3846"/>
                  </a:lnTo>
                  <a:lnTo>
                    <a:pt x="1919"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12"/>
            <p:cNvSpPr>
              <a:spLocks/>
            </p:cNvSpPr>
            <p:nvPr userDrawn="1"/>
          </p:nvSpPr>
          <p:spPr bwMode="auto">
            <a:xfrm>
              <a:off x="3049588" y="374650"/>
              <a:ext cx="6099175" cy="3052763"/>
            </a:xfrm>
            <a:custGeom>
              <a:avLst/>
              <a:gdLst>
                <a:gd name="T0" fmla="*/ 1921 w 3842"/>
                <a:gd name="T1" fmla="*/ 1923 h 1923"/>
                <a:gd name="T2" fmla="*/ 3842 w 3842"/>
                <a:gd name="T3" fmla="*/ 0 h 1923"/>
                <a:gd name="T4" fmla="*/ 0 w 3842"/>
                <a:gd name="T5" fmla="*/ 0 h 1923"/>
                <a:gd name="T6" fmla="*/ 1921 w 3842"/>
                <a:gd name="T7" fmla="*/ 1923 h 1923"/>
              </a:gdLst>
              <a:ahLst/>
              <a:cxnLst>
                <a:cxn ang="0">
                  <a:pos x="T0" y="T1"/>
                </a:cxn>
                <a:cxn ang="0">
                  <a:pos x="T2" y="T3"/>
                </a:cxn>
                <a:cxn ang="0">
                  <a:pos x="T4" y="T5"/>
                </a:cxn>
                <a:cxn ang="0">
                  <a:pos x="T6" y="T7"/>
                </a:cxn>
              </a:cxnLst>
              <a:rect l="0" t="0" r="r" b="b"/>
              <a:pathLst>
                <a:path w="3842" h="1923">
                  <a:moveTo>
                    <a:pt x="1921" y="1923"/>
                  </a:moveTo>
                  <a:lnTo>
                    <a:pt x="3842" y="0"/>
                  </a:lnTo>
                  <a:lnTo>
                    <a:pt x="0" y="0"/>
                  </a:lnTo>
                  <a:lnTo>
                    <a:pt x="1921"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r>
              <a:rPr lang="en-US"/>
              <a:t>INTERNAL</a:t>
            </a:r>
          </a:p>
        </p:txBody>
      </p:sp>
    </p:spTree>
    <p:extLst>
      <p:ext uri="{BB962C8B-B14F-4D97-AF65-F5344CB8AC3E}">
        <p14:creationId xmlns:p14="http://schemas.microsoft.com/office/powerpoint/2010/main" val="57750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End Slide">
    <p:spTree>
      <p:nvGrpSpPr>
        <p:cNvPr id="1" name=""/>
        <p:cNvGrpSpPr/>
        <p:nvPr/>
      </p:nvGrpSpPr>
      <p:grpSpPr>
        <a:xfrm>
          <a:off x="0" y="0"/>
          <a:ext cx="0" cy="0"/>
          <a:chOff x="0" y="0"/>
          <a:chExt cx="0" cy="0"/>
        </a:xfrm>
      </p:grpSpPr>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r>
              <a:rPr lang="en-US"/>
              <a:t>INTERNAL</a:t>
            </a:r>
          </a:p>
        </p:txBody>
      </p:sp>
      <p:pic>
        <p:nvPicPr>
          <p:cNvPr id="9" name="Picture 8">
            <a:extLst>
              <a:ext uri="{FF2B5EF4-FFF2-40B4-BE49-F238E27FC236}">
                <a16:creationId xmlns:a16="http://schemas.microsoft.com/office/drawing/2014/main" id="{4AF1D259-95B4-1943-97E4-5E5263768D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317" y="581488"/>
            <a:ext cx="7593367" cy="5695025"/>
          </a:xfrm>
          <a:prstGeom prst="rect">
            <a:avLst/>
          </a:prstGeom>
        </p:spPr>
      </p:pic>
    </p:spTree>
    <p:extLst>
      <p:ext uri="{BB962C8B-B14F-4D97-AF65-F5344CB8AC3E}">
        <p14:creationId xmlns:p14="http://schemas.microsoft.com/office/powerpoint/2010/main" val="1497105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B88C4-83DE-42C3-9946-B1E9EEBED51C}"/>
              </a:ext>
            </a:extLst>
          </p:cNvPr>
          <p:cNvSpPr txBox="1"/>
          <p:nvPr userDrawn="1"/>
        </p:nvSpPr>
        <p:spPr>
          <a:xfrm>
            <a:off x="270799" y="-410053"/>
            <a:ext cx="3058851" cy="307777"/>
          </a:xfrm>
          <a:prstGeom prst="rect">
            <a:avLst/>
          </a:prstGeom>
          <a:noFill/>
        </p:spPr>
        <p:txBody>
          <a:bodyPr wrap="none" rtlCol="0">
            <a:spAutoFit/>
          </a:bodyPr>
          <a:lstStyle/>
          <a:p>
            <a:pPr marL="0" indent="0">
              <a:spcBef>
                <a:spcPts val="1000"/>
              </a:spcBef>
              <a:buClr>
                <a:schemeClr val="accent1"/>
              </a:buClr>
              <a:buSzPct val="90000"/>
              <a:buFont typeface="Wingdings" panose="05000000000000000000" pitchFamily="2" charset="2"/>
              <a:buNone/>
            </a:pPr>
            <a:r>
              <a:rPr lang="en-GB" sz="1400" dirty="0"/>
              <a:t>Details of image location to go here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8" cy="1137764"/>
          </a:xfrm>
          <a:prstGeom prst="rect">
            <a:avLst/>
          </a:prstGeom>
        </p:spPr>
      </p:pic>
      <p:sp>
        <p:nvSpPr>
          <p:cNvPr id="11"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r>
              <a:rPr lang="en-US"/>
              <a:t>INTERNAL</a:t>
            </a:r>
            <a:endParaRPr lang="en-US" dirty="0"/>
          </a:p>
        </p:txBody>
      </p:sp>
      <p:sp>
        <p:nvSpPr>
          <p:cNvPr id="12"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bg1"/>
                </a:solidFill>
                <a:latin typeface="+mn-lt"/>
              </a:rPr>
              <a:t>Simpler, Faster, Better</a:t>
            </a:r>
          </a:p>
        </p:txBody>
      </p:sp>
      <p:sp>
        <p:nvSpPr>
          <p:cNvPr id="13" name="Title 4"/>
          <p:cNvSpPr>
            <a:spLocks noGrp="1"/>
          </p:cNvSpPr>
          <p:nvPr>
            <p:ph type="title"/>
          </p:nvPr>
        </p:nvSpPr>
        <p:spPr>
          <a:xfrm>
            <a:off x="382805" y="466896"/>
            <a:ext cx="11428537" cy="377190"/>
          </a:xfrm>
        </p:spPr>
        <p:txBody>
          <a:bodyPr bIns="0"/>
          <a:lstStyle>
            <a:lvl1pPr>
              <a:defRPr lang="en-US" sz="2438" b="1" baseline="0" dirty="0" smtClean="0">
                <a:solidFill>
                  <a:schemeClr val="bg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4"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bg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7"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Version: XXXX</a:t>
            </a:r>
          </a:p>
        </p:txBody>
      </p:sp>
    </p:spTree>
    <p:extLst>
      <p:ext uri="{BB962C8B-B14F-4D97-AF65-F5344CB8AC3E}">
        <p14:creationId xmlns:p14="http://schemas.microsoft.com/office/powerpoint/2010/main" val="42741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 y="0"/>
            <a:ext cx="12191583" cy="68580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8" cy="1137764"/>
          </a:xfrm>
          <a:prstGeom prst="rect">
            <a:avLst/>
          </a:prstGeom>
        </p:spPr>
      </p:pic>
      <p:sp>
        <p:nvSpPr>
          <p:cNvPr id="13"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r>
              <a:rPr lang="en-US"/>
              <a:t>INTERNAL</a:t>
            </a:r>
            <a:endParaRPr lang="en-US" dirty="0"/>
          </a:p>
        </p:txBody>
      </p:sp>
      <p:sp>
        <p:nvSpPr>
          <p:cNvPr id="14"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bg1"/>
                </a:solidFill>
                <a:latin typeface="+mn-lt"/>
              </a:rPr>
              <a:t>Simpler, Faster, Better</a:t>
            </a:r>
          </a:p>
        </p:txBody>
      </p:sp>
      <p:sp>
        <p:nvSpPr>
          <p:cNvPr id="15" name="Title 4"/>
          <p:cNvSpPr>
            <a:spLocks noGrp="1"/>
          </p:cNvSpPr>
          <p:nvPr>
            <p:ph type="title"/>
          </p:nvPr>
        </p:nvSpPr>
        <p:spPr>
          <a:xfrm>
            <a:off x="382805" y="466896"/>
            <a:ext cx="11428537" cy="377190"/>
          </a:xfrm>
        </p:spPr>
        <p:txBody>
          <a:bodyPr bIns="0"/>
          <a:lstStyle>
            <a:lvl1pPr>
              <a:defRPr lang="en-US" sz="2438" b="1" baseline="0" dirty="0" smtClean="0">
                <a:solidFill>
                  <a:schemeClr val="bg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6"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bg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7"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Version: XXXX</a:t>
            </a:r>
          </a:p>
        </p:txBody>
      </p:sp>
    </p:spTree>
    <p:extLst>
      <p:ext uri="{BB962C8B-B14F-4D97-AF65-F5344CB8AC3E}">
        <p14:creationId xmlns:p14="http://schemas.microsoft.com/office/powerpoint/2010/main" val="208755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 y="0"/>
            <a:ext cx="12191583" cy="68580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8" cy="1137764"/>
          </a:xfrm>
          <a:prstGeom prst="rect">
            <a:avLst/>
          </a:prstGeom>
        </p:spPr>
      </p:pic>
      <p:sp>
        <p:nvSpPr>
          <p:cNvPr id="11"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r>
              <a:rPr lang="en-US"/>
              <a:t>INTERNAL</a:t>
            </a:r>
            <a:endParaRPr lang="en-US" dirty="0"/>
          </a:p>
        </p:txBody>
      </p:sp>
      <p:sp>
        <p:nvSpPr>
          <p:cNvPr id="14"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bg1"/>
                </a:solidFill>
                <a:latin typeface="+mn-lt"/>
              </a:rPr>
              <a:t>Simpler, Faster, Better</a:t>
            </a:r>
          </a:p>
        </p:txBody>
      </p:sp>
      <p:sp>
        <p:nvSpPr>
          <p:cNvPr id="15" name="Title 4"/>
          <p:cNvSpPr>
            <a:spLocks noGrp="1"/>
          </p:cNvSpPr>
          <p:nvPr>
            <p:ph type="title"/>
          </p:nvPr>
        </p:nvSpPr>
        <p:spPr>
          <a:xfrm>
            <a:off x="382805" y="466896"/>
            <a:ext cx="11428537" cy="377190"/>
          </a:xfrm>
        </p:spPr>
        <p:txBody>
          <a:bodyPr bIns="0"/>
          <a:lstStyle>
            <a:lvl1pPr>
              <a:defRPr lang="en-US" sz="2438" b="1" baseline="0" dirty="0" smtClean="0">
                <a:solidFill>
                  <a:schemeClr val="bg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6"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bg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7"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bg1"/>
                </a:solidFill>
                <a:latin typeface="+mn-lt"/>
                <a:ea typeface="SimHei"/>
                <a:cs typeface="Arial" charset="0"/>
              </a:defRPr>
            </a:lvl1pPr>
          </a:lstStyle>
          <a:p>
            <a:pPr lvl="0" eaLnBrk="0" hangingPunct="0">
              <a:spcBef>
                <a:spcPct val="20000"/>
              </a:spcBef>
            </a:pPr>
            <a:r>
              <a:rPr lang="en-US" dirty="0"/>
              <a:t>Version: XXXX</a:t>
            </a:r>
          </a:p>
        </p:txBody>
      </p:sp>
    </p:spTree>
    <p:extLst>
      <p:ext uri="{BB962C8B-B14F-4D97-AF65-F5344CB8AC3E}">
        <p14:creationId xmlns:p14="http://schemas.microsoft.com/office/powerpoint/2010/main" val="1950267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Cover page">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15"/>
          <a:srcRect t="7550" b="13175"/>
          <a:stretch/>
        </p:blipFill>
        <p:spPr>
          <a:xfrm>
            <a:off x="0" y="0"/>
            <a:ext cx="12192001" cy="6858000"/>
          </a:xfrm>
          <a:prstGeom prst="rect">
            <a:avLst/>
          </a:prstGeom>
        </p:spPr>
      </p:pic>
      <p:pic>
        <p:nvPicPr>
          <p:cNvPr id="28" name="HSBC Private Bank" descr="HSBC Private Bank_RGB" hidden="1"/>
          <p:cNvPicPr>
            <a:picLocks noChangeAspect="1" noChangeArrowheads="1"/>
          </p:cNvPicPr>
          <p:nvPr>
            <p:custDataLst>
              <p:tags r:id="rId1"/>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9467977" y="5758112"/>
            <a:ext cx="2002541" cy="618442"/>
          </a:xfrm>
          <a:prstGeom prst="rect">
            <a:avLst/>
          </a:prstGeom>
          <a:noFill/>
          <a:extLst>
            <a:ext uri="{909E8E84-426E-40DD-AFC4-6F175D3DCCD1}">
              <a14:hiddenFill xmlns:a14="http://schemas.microsoft.com/office/drawing/2010/main">
                <a:solidFill>
                  <a:srgbClr val="FFFFFF"/>
                </a:solidFill>
              </a14:hiddenFill>
            </a:ext>
          </a:extLst>
        </p:spPr>
      </p:pic>
      <p:pic>
        <p:nvPicPr>
          <p:cNvPr id="30" name="HSBC Premier" descr="HSBC Premier_RGB" hidden="1"/>
          <p:cNvPicPr>
            <a:picLocks noChangeAspect="1" noChangeArrowheads="1"/>
          </p:cNvPicPr>
          <p:nvPr>
            <p:custDataLst>
              <p:tags r:id="rId2"/>
            </p:custDataLst>
          </p:nvPr>
        </p:nvPicPr>
        <p:blipFill>
          <a:blip r:embed="rId17">
            <a:extLst>
              <a:ext uri="{28A0092B-C50C-407E-A947-70E740481C1C}">
                <a14:useLocalDpi xmlns:a14="http://schemas.microsoft.com/office/drawing/2010/main" val="0"/>
              </a:ext>
            </a:extLst>
          </a:blip>
          <a:srcRect/>
          <a:stretch>
            <a:fillRect/>
          </a:stretch>
        </p:blipFill>
        <p:spPr bwMode="auto">
          <a:xfrm>
            <a:off x="9471710" y="5758112"/>
            <a:ext cx="1998808" cy="616940"/>
          </a:xfrm>
          <a:prstGeom prst="rect">
            <a:avLst/>
          </a:prstGeom>
          <a:noFill/>
          <a:extLst>
            <a:ext uri="{909E8E84-426E-40DD-AFC4-6F175D3DCCD1}">
              <a14:hiddenFill xmlns:a14="http://schemas.microsoft.com/office/drawing/2010/main">
                <a:solidFill>
                  <a:srgbClr val="FFFFFF"/>
                </a:solidFill>
              </a14:hiddenFill>
            </a:ext>
          </a:extLst>
        </p:spPr>
      </p:pic>
      <p:pic>
        <p:nvPicPr>
          <p:cNvPr id="31" name="HSBC Master Brand (Trad Chinese)" descr="Trad_Hex_RGB" hidden="1"/>
          <p:cNvPicPr>
            <a:picLocks noChangeAspect="1" noChangeArrowheads="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bwMode="auto">
          <a:xfrm>
            <a:off x="9470821" y="5758111"/>
            <a:ext cx="1999697" cy="285573"/>
          </a:xfrm>
          <a:prstGeom prst="rect">
            <a:avLst/>
          </a:prstGeom>
          <a:noFill/>
          <a:extLst>
            <a:ext uri="{909E8E84-426E-40DD-AFC4-6F175D3DCCD1}">
              <a14:hiddenFill xmlns:a14="http://schemas.microsoft.com/office/drawing/2010/main">
                <a:solidFill>
                  <a:srgbClr val="FFFFFF"/>
                </a:solidFill>
              </a14:hiddenFill>
            </a:ext>
          </a:extLst>
        </p:spPr>
      </p:pic>
      <p:pic>
        <p:nvPicPr>
          <p:cNvPr id="32" name="HSBC Master Brand (Sim Chinese)" descr="Sim_Hex_RGB" hidden="1"/>
          <p:cNvPicPr>
            <a:picLocks noChangeAspect="1" noChangeArrowheads="1"/>
          </p:cNvPicPr>
          <p:nvPr>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9475441" y="5753607"/>
            <a:ext cx="1995077" cy="288206"/>
          </a:xfrm>
          <a:prstGeom prst="rect">
            <a:avLst/>
          </a:prstGeom>
          <a:noFill/>
          <a:extLst>
            <a:ext uri="{909E8E84-426E-40DD-AFC4-6F175D3DCCD1}">
              <a14:hiddenFill xmlns:a14="http://schemas.microsoft.com/office/drawing/2010/main">
                <a:solidFill>
                  <a:srgbClr val="FFFFFF"/>
                </a:solidFill>
              </a14:hiddenFill>
            </a:ext>
          </a:extLst>
        </p:spPr>
      </p:pic>
      <p:pic>
        <p:nvPicPr>
          <p:cNvPr id="34" name="HSBC Insurance" descr="H:\Production\Logo\HSBC LOGO\HSBC Insurance_RGB.emf" hidden="1"/>
          <p:cNvPicPr>
            <a:picLocks noChangeAspect="1" noChangeArrowheads="1"/>
          </p:cNvPicPr>
          <p:nvPr>
            <p:custDataLst>
              <p:tags r:id="rId5"/>
            </p:custDataLst>
          </p:nvPr>
        </p:nvPicPr>
        <p:blipFill>
          <a:blip r:embed="rId20">
            <a:extLst>
              <a:ext uri="{28A0092B-C50C-407E-A947-70E740481C1C}">
                <a14:useLocalDpi xmlns:a14="http://schemas.microsoft.com/office/drawing/2010/main" val="0"/>
              </a:ext>
            </a:extLst>
          </a:blip>
          <a:srcRect/>
          <a:stretch>
            <a:fillRect/>
          </a:stretch>
        </p:blipFill>
        <p:spPr bwMode="auto">
          <a:xfrm>
            <a:off x="9471038" y="5758112"/>
            <a:ext cx="1999480" cy="617373"/>
          </a:xfrm>
          <a:prstGeom prst="rect">
            <a:avLst/>
          </a:prstGeom>
          <a:noFill/>
          <a:extLst>
            <a:ext uri="{909E8E84-426E-40DD-AFC4-6F175D3DCCD1}">
              <a14:hiddenFill xmlns:a14="http://schemas.microsoft.com/office/drawing/2010/main">
                <a:solidFill>
                  <a:srgbClr val="FFFFFF"/>
                </a:solidFill>
              </a14:hiddenFill>
            </a:ext>
          </a:extLst>
        </p:spPr>
      </p:pic>
      <p:pic>
        <p:nvPicPr>
          <p:cNvPr id="35" name="HSBC GBM (Trad Chinese)" descr="T:\PresFormat\Logos\HSBC GBM_Trad_Chi.emf" hidden="1"/>
          <p:cNvPicPr>
            <a:picLocks noChangeAspect="1" noChangeArrowheads="1"/>
          </p:cNvPicPr>
          <p:nvPr>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9470821" y="5753034"/>
            <a:ext cx="1999697" cy="561366"/>
          </a:xfrm>
          <a:prstGeom prst="rect">
            <a:avLst/>
          </a:prstGeom>
          <a:noFill/>
          <a:extLst>
            <a:ext uri="{909E8E84-426E-40DD-AFC4-6F175D3DCCD1}">
              <a14:hiddenFill xmlns:a14="http://schemas.microsoft.com/office/drawing/2010/main">
                <a:solidFill>
                  <a:srgbClr val="FFFFFF"/>
                </a:solidFill>
              </a14:hiddenFill>
            </a:ext>
          </a:extLst>
        </p:spPr>
      </p:pic>
      <p:pic>
        <p:nvPicPr>
          <p:cNvPr id="36" name="HSBC GBM (Sim Chinese)" descr="T:\PresFormat\Logos\HSBC GBM_Sim_Chi.emf" hidden="1"/>
          <p:cNvPicPr>
            <a:picLocks noChangeAspect="1" noChangeArrowheads="1"/>
          </p:cNvPicPr>
          <p:nvPr>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9470821" y="5753035"/>
            <a:ext cx="1999697" cy="569771"/>
          </a:xfrm>
          <a:prstGeom prst="rect">
            <a:avLst/>
          </a:prstGeom>
          <a:noFill/>
          <a:extLst>
            <a:ext uri="{909E8E84-426E-40DD-AFC4-6F175D3DCCD1}">
              <a14:hiddenFill xmlns:a14="http://schemas.microsoft.com/office/drawing/2010/main">
                <a:solidFill>
                  <a:srgbClr val="FFFFFF"/>
                </a:solidFill>
              </a14:hiddenFill>
            </a:ext>
          </a:extLst>
        </p:spPr>
      </p:pic>
      <p:pic>
        <p:nvPicPr>
          <p:cNvPr id="37" name="HSBC GBM" descr="HSBC GBM_Black_CMYK" hidden="1"/>
          <p:cNvPicPr>
            <a:picLocks noChangeAspect="1" noChangeArrowheads="1"/>
          </p:cNvPicPr>
          <p:nvPr>
            <p:custDataLst>
              <p:tags r:id="rId8"/>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9469844" y="5758113"/>
            <a:ext cx="2000674" cy="556898"/>
          </a:xfrm>
          <a:prstGeom prst="rect">
            <a:avLst/>
          </a:prstGeom>
          <a:noFill/>
          <a:extLst>
            <a:ext uri="{909E8E84-426E-40DD-AFC4-6F175D3DCCD1}">
              <a14:hiddenFill xmlns:a14="http://schemas.microsoft.com/office/drawing/2010/main">
                <a:solidFill>
                  <a:srgbClr val="FFFFFF"/>
                </a:solidFill>
              </a14:hiddenFill>
            </a:ext>
          </a:extLst>
        </p:spPr>
      </p:pic>
      <p:pic>
        <p:nvPicPr>
          <p:cNvPr id="38" name="HSBC Corporate" descr="HSBC Corporate_RGB" hidden="1"/>
          <p:cNvPicPr>
            <a:picLocks noChangeAspect="1" noChangeArrowheads="1"/>
          </p:cNvPicPr>
          <p:nvPr>
            <p:custDataLst>
              <p:tags r:id="rId9"/>
            </p:custDataLst>
          </p:nvPr>
        </p:nvPicPr>
        <p:blipFill>
          <a:blip r:embed="rId24">
            <a:extLst>
              <a:ext uri="{28A0092B-C50C-407E-A947-70E740481C1C}">
                <a14:useLocalDpi xmlns:a14="http://schemas.microsoft.com/office/drawing/2010/main" val="0"/>
              </a:ext>
            </a:extLst>
          </a:blip>
          <a:srcRect/>
          <a:stretch>
            <a:fillRect/>
          </a:stretch>
        </p:blipFill>
        <p:spPr bwMode="auto">
          <a:xfrm>
            <a:off x="9471710" y="5755860"/>
            <a:ext cx="1998808" cy="663473"/>
          </a:xfrm>
          <a:prstGeom prst="rect">
            <a:avLst/>
          </a:prstGeom>
          <a:noFill/>
          <a:extLst>
            <a:ext uri="{909E8E84-426E-40DD-AFC4-6F175D3DCCD1}">
              <a14:hiddenFill xmlns:a14="http://schemas.microsoft.com/office/drawing/2010/main">
                <a:solidFill>
                  <a:srgbClr val="FFFFFF"/>
                </a:solidFill>
              </a14:hiddenFill>
            </a:ext>
          </a:extLst>
        </p:spPr>
      </p:pic>
      <p:pic>
        <p:nvPicPr>
          <p:cNvPr id="39" name="HSBC Commercial Banking" descr="HSBC Commercial Banking_Black_RGB" hidden="1"/>
          <p:cNvPicPr>
            <a:picLocks noChangeAspect="1" noChangeArrowheads="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bwMode="auto">
          <a:xfrm>
            <a:off x="9470821" y="5755860"/>
            <a:ext cx="1999697" cy="602637"/>
          </a:xfrm>
          <a:prstGeom prst="rect">
            <a:avLst/>
          </a:prstGeom>
          <a:noFill/>
          <a:extLst>
            <a:ext uri="{909E8E84-426E-40DD-AFC4-6F175D3DCCD1}">
              <a14:hiddenFill xmlns:a14="http://schemas.microsoft.com/office/drawing/2010/main">
                <a:solidFill>
                  <a:srgbClr val="FFFFFF"/>
                </a:solidFill>
              </a14:hiddenFill>
            </a:ext>
          </a:extLst>
        </p:spPr>
      </p:pic>
      <p:pic>
        <p:nvPicPr>
          <p:cNvPr id="40" name="HSBC Business" descr="HSBC Business_RGB" hidden="1"/>
          <p:cNvPicPr>
            <a:picLocks noChangeAspect="1" noChangeArrowheads="1"/>
          </p:cNvPicPr>
          <p:nvPr>
            <p:custDataLst>
              <p:tags r:id="rId11"/>
            </p:custDataLst>
          </p:nvPr>
        </p:nvPicPr>
        <p:blipFill>
          <a:blip r:embed="rId26">
            <a:extLst>
              <a:ext uri="{28A0092B-C50C-407E-A947-70E740481C1C}">
                <a14:useLocalDpi xmlns:a14="http://schemas.microsoft.com/office/drawing/2010/main" val="0"/>
              </a:ext>
            </a:extLst>
          </a:blip>
          <a:srcRect/>
          <a:stretch>
            <a:fillRect/>
          </a:stretch>
        </p:blipFill>
        <p:spPr bwMode="auto">
          <a:xfrm>
            <a:off x="9471710" y="5758289"/>
            <a:ext cx="1998808" cy="618442"/>
          </a:xfrm>
          <a:prstGeom prst="rect">
            <a:avLst/>
          </a:prstGeom>
          <a:noFill/>
          <a:extLst>
            <a:ext uri="{909E8E84-426E-40DD-AFC4-6F175D3DCCD1}">
              <a14:hiddenFill xmlns:a14="http://schemas.microsoft.com/office/drawing/2010/main">
                <a:solidFill>
                  <a:srgbClr val="FFFFFF"/>
                </a:solidFill>
              </a14:hiddenFill>
            </a:ext>
          </a:extLst>
        </p:spPr>
      </p:pic>
      <p:pic>
        <p:nvPicPr>
          <p:cNvPr id="42" name="HSBC AMG" descr="J:\Production\Library\Logo\HSBC LOGO\HSBC AMG_RGB.emf" hidden="1"/>
          <p:cNvPicPr>
            <a:picLocks noChangeAspect="1" noChangeArrowheads="1"/>
          </p:cNvPicPr>
          <p:nvPr>
            <p:custDataLst>
              <p:tags r:id="rId12"/>
            </p:custDataLst>
          </p:nvPr>
        </p:nvPicPr>
        <p:blipFill>
          <a:blip r:embed="rId27">
            <a:extLst>
              <a:ext uri="{28A0092B-C50C-407E-A947-70E740481C1C}">
                <a14:useLocalDpi xmlns:a14="http://schemas.microsoft.com/office/drawing/2010/main" val="0"/>
              </a:ext>
            </a:extLst>
          </a:blip>
          <a:srcRect/>
          <a:stretch>
            <a:fillRect/>
          </a:stretch>
        </p:blipFill>
        <p:spPr bwMode="auto">
          <a:xfrm>
            <a:off x="9470821" y="5758112"/>
            <a:ext cx="1999697" cy="565568"/>
          </a:xfrm>
          <a:prstGeom prst="rect">
            <a:avLst/>
          </a:prstGeom>
          <a:noFill/>
          <a:extLst>
            <a:ext uri="{909E8E84-426E-40DD-AFC4-6F175D3DCCD1}">
              <a14:hiddenFill xmlns:a14="http://schemas.microsoft.com/office/drawing/2010/main">
                <a:solidFill>
                  <a:srgbClr val="FFFFFF"/>
                </a:solidFill>
              </a14:hiddenFill>
            </a:ext>
          </a:extLst>
        </p:spPr>
      </p:pic>
      <p:pic>
        <p:nvPicPr>
          <p:cNvPr id="41" name="HSBC Advance" descr="H:\Production\Logo\HSBC LOGO\HSBC Advance_RGB.emf" hidden="1"/>
          <p:cNvPicPr>
            <a:picLocks noChangeAspect="1" noChangeArrowheads="1"/>
          </p:cNvPicPr>
          <p:nvPr>
            <p:custDataLst>
              <p:tags r:id="rId13"/>
            </p:custDataLst>
          </p:nvPr>
        </p:nvPicPr>
        <p:blipFill>
          <a:blip r:embed="rId28">
            <a:extLst>
              <a:ext uri="{28A0092B-C50C-407E-A947-70E740481C1C}">
                <a14:useLocalDpi xmlns:a14="http://schemas.microsoft.com/office/drawing/2010/main" val="0"/>
              </a:ext>
            </a:extLst>
          </a:blip>
          <a:srcRect/>
          <a:stretch>
            <a:fillRect/>
          </a:stretch>
        </p:blipFill>
        <p:spPr bwMode="auto">
          <a:xfrm>
            <a:off x="9471038" y="5759039"/>
            <a:ext cx="1999480" cy="61737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382805" y="466896"/>
            <a:ext cx="11428537" cy="377190"/>
          </a:xfrm>
        </p:spPr>
        <p:txBody>
          <a:bodyPr bIns="0"/>
          <a:lstStyle>
            <a:lvl1pPr>
              <a:defRPr lang="en-US" sz="2438" b="1" baseline="0" dirty="0" smtClean="0">
                <a:solidFill>
                  <a:schemeClr val="tx1"/>
                </a:solidFill>
                <a:latin typeface="+mj-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6" name="Footer Placeholder 5"/>
          <p:cNvSpPr>
            <a:spLocks noGrp="1"/>
          </p:cNvSpPr>
          <p:nvPr>
            <p:ph type="ftr" sz="quarter" idx="10"/>
          </p:nvPr>
        </p:nvSpPr>
        <p:spPr/>
        <p:txBody>
          <a:bodyPr/>
          <a:lstStyle>
            <a:lvl1pPr>
              <a:defRPr>
                <a:solidFill>
                  <a:schemeClr val="tx1"/>
                </a:solidFill>
              </a:defRPr>
            </a:lvl1pPr>
          </a:lstStyle>
          <a:p>
            <a:r>
              <a:rPr lang="en-US"/>
              <a:t>INTERNAL</a:t>
            </a:r>
            <a:endParaRPr lang="en-US" dirty="0"/>
          </a:p>
        </p:txBody>
      </p:sp>
      <p:sp>
        <p:nvSpPr>
          <p:cNvPr id="184"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tx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85"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tx1"/>
                </a:solidFill>
                <a:latin typeface="+mj-lt"/>
                <a:ea typeface="SimHei"/>
                <a:cs typeface="Arial" charset="0"/>
              </a:defRPr>
            </a:lvl1pPr>
          </a:lstStyle>
          <a:p>
            <a:pPr lvl="0" eaLnBrk="0" hangingPunct="0">
              <a:spcBef>
                <a:spcPct val="20000"/>
              </a:spcBef>
            </a:pPr>
            <a:r>
              <a:rPr lang="en-US" dirty="0"/>
              <a:t>Date: XXXX</a:t>
            </a:r>
          </a:p>
        </p:txBody>
      </p:sp>
      <p:sp>
        <p:nvSpPr>
          <p:cNvPr id="186"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tx1"/>
                </a:solidFill>
                <a:latin typeface="+mj-lt"/>
                <a:ea typeface="SimHei"/>
                <a:cs typeface="Arial" charset="0"/>
              </a:defRPr>
            </a:lvl1pPr>
          </a:lstStyle>
          <a:p>
            <a:pPr lvl="0" eaLnBrk="0" hangingPunct="0">
              <a:spcBef>
                <a:spcPct val="20000"/>
              </a:spcBef>
            </a:pPr>
            <a:r>
              <a:rPr lang="en-US" dirty="0"/>
              <a:t>Version: XXXX</a:t>
            </a:r>
          </a:p>
        </p:txBody>
      </p:sp>
      <p:pic>
        <p:nvPicPr>
          <p:cNvPr id="25" name="Picture 24"/>
          <p:cNvPicPr>
            <a:picLocks noChangeAspect="1"/>
          </p:cNvPicPr>
          <p:nvPr userDrawn="1"/>
        </p:nvPicPr>
        <p:blipFill>
          <a:blip r:embed="rId29"/>
          <a:stretch>
            <a:fillRect/>
          </a:stretch>
        </p:blipFill>
        <p:spPr>
          <a:xfrm>
            <a:off x="0" y="5717857"/>
            <a:ext cx="2170785" cy="1140143"/>
          </a:xfrm>
          <a:prstGeom prst="rect">
            <a:avLst/>
          </a:prstGeom>
        </p:spPr>
      </p:pic>
      <p:sp>
        <p:nvSpPr>
          <p:cNvPr id="23"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tx1"/>
                </a:solidFill>
                <a:latin typeface="+mn-lt"/>
              </a:rPr>
              <a:t>Simpler, Faster, Better</a:t>
            </a:r>
          </a:p>
        </p:txBody>
      </p:sp>
    </p:spTree>
    <p:extLst>
      <p:ext uri="{BB962C8B-B14F-4D97-AF65-F5344CB8AC3E}">
        <p14:creationId xmlns:p14="http://schemas.microsoft.com/office/powerpoint/2010/main" val="266193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Section divid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488" y="0"/>
            <a:ext cx="12193488" cy="6858000"/>
          </a:xfrm>
          <a:prstGeom prst="rect">
            <a:avLst/>
          </a:prstGeom>
        </p:spPr>
      </p:pic>
      <p:pic>
        <p:nvPicPr>
          <p:cNvPr id="33" name="HSBC Private Bank" descr="HSBC Private Bank_RGB" hidden="1"/>
          <p:cNvPicPr>
            <a:picLocks noChangeAspect="1" noChangeArrowheads="1"/>
          </p:cNvPicPr>
          <p:nvPr>
            <p:custDataLst>
              <p:tags r:id="rId1"/>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9467977" y="5758112"/>
            <a:ext cx="2002541" cy="618442"/>
          </a:xfrm>
          <a:prstGeom prst="rect">
            <a:avLst/>
          </a:prstGeom>
          <a:noFill/>
          <a:extLst>
            <a:ext uri="{909E8E84-426E-40DD-AFC4-6F175D3DCCD1}">
              <a14:hiddenFill xmlns:a14="http://schemas.microsoft.com/office/drawing/2010/main">
                <a:solidFill>
                  <a:srgbClr val="FFFFFF"/>
                </a:solidFill>
              </a14:hiddenFill>
            </a:ext>
          </a:extLst>
        </p:spPr>
      </p:pic>
      <p:pic>
        <p:nvPicPr>
          <p:cNvPr id="35" name="HSBC Premier" descr="HSBC Premier_RGB" hidden="1"/>
          <p:cNvPicPr>
            <a:picLocks noChangeAspect="1" noChangeArrowheads="1"/>
          </p:cNvPicPr>
          <p:nvPr>
            <p:custDataLst>
              <p:tags r:id="rId2"/>
            </p:custDataLst>
          </p:nvPr>
        </p:nvPicPr>
        <p:blipFill>
          <a:blip r:embed="rId17">
            <a:extLst>
              <a:ext uri="{28A0092B-C50C-407E-A947-70E740481C1C}">
                <a14:useLocalDpi xmlns:a14="http://schemas.microsoft.com/office/drawing/2010/main" val="0"/>
              </a:ext>
            </a:extLst>
          </a:blip>
          <a:srcRect/>
          <a:stretch>
            <a:fillRect/>
          </a:stretch>
        </p:blipFill>
        <p:spPr bwMode="auto">
          <a:xfrm>
            <a:off x="9471710" y="5758112"/>
            <a:ext cx="1998808" cy="616940"/>
          </a:xfrm>
          <a:prstGeom prst="rect">
            <a:avLst/>
          </a:prstGeom>
          <a:noFill/>
          <a:extLst>
            <a:ext uri="{909E8E84-426E-40DD-AFC4-6F175D3DCCD1}">
              <a14:hiddenFill xmlns:a14="http://schemas.microsoft.com/office/drawing/2010/main">
                <a:solidFill>
                  <a:srgbClr val="FFFFFF"/>
                </a:solidFill>
              </a14:hiddenFill>
            </a:ext>
          </a:extLst>
        </p:spPr>
      </p:pic>
      <p:pic>
        <p:nvPicPr>
          <p:cNvPr id="36" name="HSBC Master Brand (Trad Chinese)" descr="Trad_Hex_RGB" hidden="1"/>
          <p:cNvPicPr>
            <a:picLocks noChangeAspect="1" noChangeArrowheads="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bwMode="auto">
          <a:xfrm>
            <a:off x="9470821" y="5758111"/>
            <a:ext cx="1999697" cy="285573"/>
          </a:xfrm>
          <a:prstGeom prst="rect">
            <a:avLst/>
          </a:prstGeom>
          <a:noFill/>
          <a:extLst>
            <a:ext uri="{909E8E84-426E-40DD-AFC4-6F175D3DCCD1}">
              <a14:hiddenFill xmlns:a14="http://schemas.microsoft.com/office/drawing/2010/main">
                <a:solidFill>
                  <a:srgbClr val="FFFFFF"/>
                </a:solidFill>
              </a14:hiddenFill>
            </a:ext>
          </a:extLst>
        </p:spPr>
      </p:pic>
      <p:pic>
        <p:nvPicPr>
          <p:cNvPr id="37" name="HSBC Master Brand (Sim Chinese)" descr="Sim_Hex_RGB" hidden="1"/>
          <p:cNvPicPr>
            <a:picLocks noChangeAspect="1" noChangeArrowheads="1"/>
          </p:cNvPicPr>
          <p:nvPr>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9475441" y="5753607"/>
            <a:ext cx="1995077" cy="288206"/>
          </a:xfrm>
          <a:prstGeom prst="rect">
            <a:avLst/>
          </a:prstGeom>
          <a:noFill/>
          <a:extLst>
            <a:ext uri="{909E8E84-426E-40DD-AFC4-6F175D3DCCD1}">
              <a14:hiddenFill xmlns:a14="http://schemas.microsoft.com/office/drawing/2010/main">
                <a:solidFill>
                  <a:srgbClr val="FFFFFF"/>
                </a:solidFill>
              </a14:hiddenFill>
            </a:ext>
          </a:extLst>
        </p:spPr>
      </p:pic>
      <p:pic>
        <p:nvPicPr>
          <p:cNvPr id="39" name="HSBC Insurance" descr="H:\Production\Logo\HSBC LOGO\HSBC Insurance_RGB.emf" hidden="1"/>
          <p:cNvPicPr>
            <a:picLocks noChangeAspect="1" noChangeArrowheads="1"/>
          </p:cNvPicPr>
          <p:nvPr>
            <p:custDataLst>
              <p:tags r:id="rId5"/>
            </p:custDataLst>
          </p:nvPr>
        </p:nvPicPr>
        <p:blipFill>
          <a:blip r:embed="rId20">
            <a:extLst>
              <a:ext uri="{28A0092B-C50C-407E-A947-70E740481C1C}">
                <a14:useLocalDpi xmlns:a14="http://schemas.microsoft.com/office/drawing/2010/main" val="0"/>
              </a:ext>
            </a:extLst>
          </a:blip>
          <a:srcRect/>
          <a:stretch>
            <a:fillRect/>
          </a:stretch>
        </p:blipFill>
        <p:spPr bwMode="auto">
          <a:xfrm>
            <a:off x="9471038" y="5758112"/>
            <a:ext cx="1999480" cy="617373"/>
          </a:xfrm>
          <a:prstGeom prst="rect">
            <a:avLst/>
          </a:prstGeom>
          <a:noFill/>
          <a:extLst>
            <a:ext uri="{909E8E84-426E-40DD-AFC4-6F175D3DCCD1}">
              <a14:hiddenFill xmlns:a14="http://schemas.microsoft.com/office/drawing/2010/main">
                <a:solidFill>
                  <a:srgbClr val="FFFFFF"/>
                </a:solidFill>
              </a14:hiddenFill>
            </a:ext>
          </a:extLst>
        </p:spPr>
      </p:pic>
      <p:pic>
        <p:nvPicPr>
          <p:cNvPr id="40" name="HSBC GBM (Trad Chinese)" descr="T:\PresFormat\Logos\HSBC GBM_Trad_Chi.emf" hidden="1"/>
          <p:cNvPicPr>
            <a:picLocks noChangeAspect="1" noChangeArrowheads="1"/>
          </p:cNvPicPr>
          <p:nvPr>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9470821" y="5753034"/>
            <a:ext cx="1999697" cy="561366"/>
          </a:xfrm>
          <a:prstGeom prst="rect">
            <a:avLst/>
          </a:prstGeom>
          <a:noFill/>
          <a:extLst>
            <a:ext uri="{909E8E84-426E-40DD-AFC4-6F175D3DCCD1}">
              <a14:hiddenFill xmlns:a14="http://schemas.microsoft.com/office/drawing/2010/main">
                <a:solidFill>
                  <a:srgbClr val="FFFFFF"/>
                </a:solidFill>
              </a14:hiddenFill>
            </a:ext>
          </a:extLst>
        </p:spPr>
      </p:pic>
      <p:pic>
        <p:nvPicPr>
          <p:cNvPr id="41" name="HSBC GBM (Sim Chinese)" descr="T:\PresFormat\Logos\HSBC GBM_Sim_Chi.emf" hidden="1"/>
          <p:cNvPicPr>
            <a:picLocks noChangeAspect="1" noChangeArrowheads="1"/>
          </p:cNvPicPr>
          <p:nvPr>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9470821" y="5753035"/>
            <a:ext cx="1999697" cy="569771"/>
          </a:xfrm>
          <a:prstGeom prst="rect">
            <a:avLst/>
          </a:prstGeom>
          <a:noFill/>
          <a:extLst>
            <a:ext uri="{909E8E84-426E-40DD-AFC4-6F175D3DCCD1}">
              <a14:hiddenFill xmlns:a14="http://schemas.microsoft.com/office/drawing/2010/main">
                <a:solidFill>
                  <a:srgbClr val="FFFFFF"/>
                </a:solidFill>
              </a14:hiddenFill>
            </a:ext>
          </a:extLst>
        </p:spPr>
      </p:pic>
      <p:pic>
        <p:nvPicPr>
          <p:cNvPr id="42" name="HSBC GBM" descr="HSBC GBM_Black_CMYK" hidden="1"/>
          <p:cNvPicPr>
            <a:picLocks noChangeAspect="1" noChangeArrowheads="1"/>
          </p:cNvPicPr>
          <p:nvPr>
            <p:custDataLst>
              <p:tags r:id="rId8"/>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9469844" y="5758113"/>
            <a:ext cx="2000674" cy="556898"/>
          </a:xfrm>
          <a:prstGeom prst="rect">
            <a:avLst/>
          </a:prstGeom>
          <a:noFill/>
          <a:extLst>
            <a:ext uri="{909E8E84-426E-40DD-AFC4-6F175D3DCCD1}">
              <a14:hiddenFill xmlns:a14="http://schemas.microsoft.com/office/drawing/2010/main">
                <a:solidFill>
                  <a:srgbClr val="FFFFFF"/>
                </a:solidFill>
              </a14:hiddenFill>
            </a:ext>
          </a:extLst>
        </p:spPr>
      </p:pic>
      <p:pic>
        <p:nvPicPr>
          <p:cNvPr id="43" name="HSBC Corporate" descr="HSBC Corporate_RGB" hidden="1"/>
          <p:cNvPicPr>
            <a:picLocks noChangeAspect="1" noChangeArrowheads="1"/>
          </p:cNvPicPr>
          <p:nvPr>
            <p:custDataLst>
              <p:tags r:id="rId9"/>
            </p:custDataLst>
          </p:nvPr>
        </p:nvPicPr>
        <p:blipFill>
          <a:blip r:embed="rId24">
            <a:extLst>
              <a:ext uri="{28A0092B-C50C-407E-A947-70E740481C1C}">
                <a14:useLocalDpi xmlns:a14="http://schemas.microsoft.com/office/drawing/2010/main" val="0"/>
              </a:ext>
            </a:extLst>
          </a:blip>
          <a:srcRect/>
          <a:stretch>
            <a:fillRect/>
          </a:stretch>
        </p:blipFill>
        <p:spPr bwMode="auto">
          <a:xfrm>
            <a:off x="9471710" y="5755860"/>
            <a:ext cx="1998808" cy="663473"/>
          </a:xfrm>
          <a:prstGeom prst="rect">
            <a:avLst/>
          </a:prstGeom>
          <a:noFill/>
          <a:extLst>
            <a:ext uri="{909E8E84-426E-40DD-AFC4-6F175D3DCCD1}">
              <a14:hiddenFill xmlns:a14="http://schemas.microsoft.com/office/drawing/2010/main">
                <a:solidFill>
                  <a:srgbClr val="FFFFFF"/>
                </a:solidFill>
              </a14:hiddenFill>
            </a:ext>
          </a:extLst>
        </p:spPr>
      </p:pic>
      <p:pic>
        <p:nvPicPr>
          <p:cNvPr id="44" name="HSBC Commercial Banking" descr="HSBC Commercial Banking_Black_RGB" hidden="1"/>
          <p:cNvPicPr>
            <a:picLocks noChangeAspect="1" noChangeArrowheads="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bwMode="auto">
          <a:xfrm>
            <a:off x="9470821" y="5755860"/>
            <a:ext cx="1999697" cy="602637"/>
          </a:xfrm>
          <a:prstGeom prst="rect">
            <a:avLst/>
          </a:prstGeom>
          <a:noFill/>
          <a:extLst>
            <a:ext uri="{909E8E84-426E-40DD-AFC4-6F175D3DCCD1}">
              <a14:hiddenFill xmlns:a14="http://schemas.microsoft.com/office/drawing/2010/main">
                <a:solidFill>
                  <a:srgbClr val="FFFFFF"/>
                </a:solidFill>
              </a14:hiddenFill>
            </a:ext>
          </a:extLst>
        </p:spPr>
      </p:pic>
      <p:pic>
        <p:nvPicPr>
          <p:cNvPr id="45" name="HSBC Business" descr="HSBC Business_RGB" hidden="1"/>
          <p:cNvPicPr>
            <a:picLocks noChangeAspect="1" noChangeArrowheads="1"/>
          </p:cNvPicPr>
          <p:nvPr>
            <p:custDataLst>
              <p:tags r:id="rId11"/>
            </p:custDataLst>
          </p:nvPr>
        </p:nvPicPr>
        <p:blipFill>
          <a:blip r:embed="rId26">
            <a:extLst>
              <a:ext uri="{28A0092B-C50C-407E-A947-70E740481C1C}">
                <a14:useLocalDpi xmlns:a14="http://schemas.microsoft.com/office/drawing/2010/main" val="0"/>
              </a:ext>
            </a:extLst>
          </a:blip>
          <a:srcRect/>
          <a:stretch>
            <a:fillRect/>
          </a:stretch>
        </p:blipFill>
        <p:spPr bwMode="auto">
          <a:xfrm>
            <a:off x="9471710" y="5758289"/>
            <a:ext cx="1998808" cy="618442"/>
          </a:xfrm>
          <a:prstGeom prst="rect">
            <a:avLst/>
          </a:prstGeom>
          <a:noFill/>
          <a:extLst>
            <a:ext uri="{909E8E84-426E-40DD-AFC4-6F175D3DCCD1}">
              <a14:hiddenFill xmlns:a14="http://schemas.microsoft.com/office/drawing/2010/main">
                <a:solidFill>
                  <a:srgbClr val="FFFFFF"/>
                </a:solidFill>
              </a14:hiddenFill>
            </a:ext>
          </a:extLst>
        </p:spPr>
      </p:pic>
      <p:pic>
        <p:nvPicPr>
          <p:cNvPr id="23" name="HSBC AMG" descr="J:\Production\Library\Logo\HSBC LOGO\HSBC AMG_RGB.emf" hidden="1"/>
          <p:cNvPicPr>
            <a:picLocks noChangeAspect="1" noChangeArrowheads="1"/>
          </p:cNvPicPr>
          <p:nvPr>
            <p:custDataLst>
              <p:tags r:id="rId12"/>
            </p:custDataLst>
          </p:nvPr>
        </p:nvPicPr>
        <p:blipFill>
          <a:blip r:embed="rId27">
            <a:extLst>
              <a:ext uri="{28A0092B-C50C-407E-A947-70E740481C1C}">
                <a14:useLocalDpi xmlns:a14="http://schemas.microsoft.com/office/drawing/2010/main" val="0"/>
              </a:ext>
            </a:extLst>
          </a:blip>
          <a:srcRect/>
          <a:stretch>
            <a:fillRect/>
          </a:stretch>
        </p:blipFill>
        <p:spPr bwMode="auto">
          <a:xfrm>
            <a:off x="9470821" y="5758112"/>
            <a:ext cx="1999697" cy="565568"/>
          </a:xfrm>
          <a:prstGeom prst="rect">
            <a:avLst/>
          </a:prstGeom>
          <a:noFill/>
          <a:extLst>
            <a:ext uri="{909E8E84-426E-40DD-AFC4-6F175D3DCCD1}">
              <a14:hiddenFill xmlns:a14="http://schemas.microsoft.com/office/drawing/2010/main">
                <a:solidFill>
                  <a:srgbClr val="FFFFFF"/>
                </a:solidFill>
              </a14:hiddenFill>
            </a:ext>
          </a:extLst>
        </p:spPr>
      </p:pic>
      <p:pic>
        <p:nvPicPr>
          <p:cNvPr id="46" name="HSBC Advance" descr="H:\Production\Logo\HSBC LOGO\HSBC Advance_RGB.emf" hidden="1"/>
          <p:cNvPicPr>
            <a:picLocks noChangeAspect="1" noChangeArrowheads="1"/>
          </p:cNvPicPr>
          <p:nvPr>
            <p:custDataLst>
              <p:tags r:id="rId13"/>
            </p:custDataLst>
          </p:nvPr>
        </p:nvPicPr>
        <p:blipFill>
          <a:blip r:embed="rId28">
            <a:extLst>
              <a:ext uri="{28A0092B-C50C-407E-A947-70E740481C1C}">
                <a14:useLocalDpi xmlns:a14="http://schemas.microsoft.com/office/drawing/2010/main" val="0"/>
              </a:ext>
            </a:extLst>
          </a:blip>
          <a:srcRect/>
          <a:stretch>
            <a:fillRect/>
          </a:stretch>
        </p:blipFill>
        <p:spPr bwMode="auto">
          <a:xfrm>
            <a:off x="9471038" y="5759039"/>
            <a:ext cx="1999480" cy="617373"/>
          </a:xfrm>
          <a:prstGeom prst="rect">
            <a:avLst/>
          </a:prstGeom>
          <a:noFill/>
          <a:extLst>
            <a:ext uri="{909E8E84-426E-40DD-AFC4-6F175D3DCCD1}">
              <a14:hiddenFill xmlns:a14="http://schemas.microsoft.com/office/drawing/2010/main">
                <a:solidFill>
                  <a:srgbClr val="FFFFFF"/>
                </a:solidFill>
              </a14:hiddenFill>
            </a:ext>
          </a:extLst>
        </p:spPr>
      </p:pic>
      <p:sp>
        <p:nvSpPr>
          <p:cNvPr id="229" name="Footer Placeholder 1"/>
          <p:cNvSpPr>
            <a:spLocks noGrp="1"/>
          </p:cNvSpPr>
          <p:nvPr userDrawn="1">
            <p:ph type="ftr" sz="quarter" idx="10"/>
          </p:nvPr>
        </p:nvSpPr>
        <p:spPr>
          <a:xfrm>
            <a:off x="9667955" y="6335078"/>
            <a:ext cx="2143387" cy="158625"/>
          </a:xfrm>
        </p:spPr>
        <p:txBody>
          <a:bodyPr/>
          <a:lstStyle>
            <a:lvl1pPr marL="0" algn="r" defTabSz="857250" rtl="0" eaLnBrk="0" fontAlgn="base" latinLnBrk="0" hangingPunct="0">
              <a:lnSpc>
                <a:spcPct val="100000"/>
              </a:lnSpc>
              <a:spcBef>
                <a:spcPts val="0"/>
              </a:spcBef>
              <a:spcAft>
                <a:spcPts val="0"/>
              </a:spcAft>
              <a:defRPr lang="en-US" altLang="zh-TW" sz="938" b="0" i="0" kern="1200" dirty="0" smtClean="0">
                <a:solidFill>
                  <a:srgbClr val="D7D8D6"/>
                </a:solidFill>
                <a:latin typeface="+mj-lt"/>
                <a:ea typeface="SimHei"/>
                <a:cs typeface="Arial" charset="0"/>
              </a:defRPr>
            </a:lvl1pPr>
          </a:lstStyle>
          <a:p>
            <a:r>
              <a:rPr lang="en-US"/>
              <a:t>INTERNAL</a:t>
            </a:r>
            <a:endParaRPr lang="en-US" dirty="0"/>
          </a:p>
        </p:txBody>
      </p:sp>
      <p:pic>
        <p:nvPicPr>
          <p:cNvPr id="32" name="Picture 31"/>
          <p:cNvPicPr>
            <a:picLocks noChangeAspect="1"/>
          </p:cNvPicPr>
          <p:nvPr userDrawn="1"/>
        </p:nvPicPr>
        <p:blipFill>
          <a:blip r:embed="rId29"/>
          <a:stretch>
            <a:fillRect/>
          </a:stretch>
        </p:blipFill>
        <p:spPr>
          <a:xfrm>
            <a:off x="0" y="5717857"/>
            <a:ext cx="2170785" cy="1140143"/>
          </a:xfrm>
          <a:prstGeom prst="rect">
            <a:avLst/>
          </a:prstGeom>
        </p:spPr>
      </p:pic>
      <p:sp>
        <p:nvSpPr>
          <p:cNvPr id="19" name="Title 1"/>
          <p:cNvSpPr>
            <a:spLocks noGrp="1"/>
          </p:cNvSpPr>
          <p:nvPr>
            <p:ph type="ctrTitle"/>
          </p:nvPr>
        </p:nvSpPr>
        <p:spPr>
          <a:xfrm>
            <a:off x="371475" y="1757362"/>
            <a:ext cx="11412538" cy="2976683"/>
          </a:xfrm>
        </p:spPr>
        <p:txBody>
          <a:bodyPr anchor="t" anchorCtr="0"/>
          <a:lstStyle>
            <a:lvl1pPr algn="l">
              <a:defRPr sz="4400">
                <a:solidFill>
                  <a:schemeClr val="tx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171064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stretch>
            <a:fillRect/>
          </a:stretch>
        </p:blipFill>
        <p:spPr>
          <a:xfrm>
            <a:off x="375285" y="6095868"/>
            <a:ext cx="1424940" cy="383595"/>
          </a:xfrm>
          <a:prstGeom prst="rect">
            <a:avLst/>
          </a:prstGeom>
        </p:spPr>
      </p:pic>
      <p:sp>
        <p:nvSpPr>
          <p:cNvPr id="2" name="Title 1"/>
          <p:cNvSpPr>
            <a:spLocks noGrp="1"/>
          </p:cNvSpPr>
          <p:nvPr>
            <p:ph type="ctrTitle"/>
          </p:nvPr>
        </p:nvSpPr>
        <p:spPr>
          <a:xfrm>
            <a:off x="371475" y="1757362"/>
            <a:ext cx="11412538" cy="2976683"/>
          </a:xfrm>
        </p:spPr>
        <p:txBody>
          <a:bodyPr anchor="t" anchorCtr="0"/>
          <a:lstStyle>
            <a:lvl1pPr algn="l">
              <a:defRPr sz="4400">
                <a:solidFill>
                  <a:schemeClr val="bg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1663809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Dark 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stretch>
            <a:fillRect/>
          </a:stretch>
        </p:blipFill>
        <p:spPr>
          <a:xfrm>
            <a:off x="375285" y="6095868"/>
            <a:ext cx="1424940" cy="383595"/>
          </a:xfrm>
          <a:prstGeom prst="rect">
            <a:avLst/>
          </a:prstGeom>
        </p:spPr>
      </p:pic>
      <p:sp>
        <p:nvSpPr>
          <p:cNvPr id="2" name="Title 1"/>
          <p:cNvSpPr>
            <a:spLocks noGrp="1"/>
          </p:cNvSpPr>
          <p:nvPr>
            <p:ph type="ctrTitle"/>
          </p:nvPr>
        </p:nvSpPr>
        <p:spPr>
          <a:xfrm>
            <a:off x="371475" y="1757362"/>
            <a:ext cx="11412538" cy="2976683"/>
          </a:xfrm>
        </p:spPr>
        <p:txBody>
          <a:bodyPr anchor="t" anchorCtr="0"/>
          <a:lstStyle>
            <a:lvl1pPr algn="l">
              <a:defRPr sz="4400">
                <a:solidFill>
                  <a:schemeClr val="bg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2317321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 2/3">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6D3A93A-7ADB-4F58-9585-7CDA4DA8F3D6}"/>
              </a:ext>
            </a:extLst>
          </p:cNvPr>
          <p:cNvSpPr>
            <a:spLocks noGrp="1"/>
          </p:cNvSpPr>
          <p:nvPr>
            <p:ph sz="quarter" idx="16"/>
          </p:nvPr>
        </p:nvSpPr>
        <p:spPr>
          <a:xfrm>
            <a:off x="383458" y="1773238"/>
            <a:ext cx="3636092" cy="4403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383459" y="423380"/>
            <a:ext cx="11400381" cy="324465"/>
          </a:xfrm>
        </p:spPr>
        <p:txBody>
          <a:bodyPr/>
          <a:lstStyle/>
          <a:p>
            <a:r>
              <a:rPr lang="en-US"/>
              <a:t>Click to edit Master title style</a:t>
            </a:r>
            <a:endParaRPr lang="en-GB"/>
          </a:p>
        </p:txBody>
      </p:sp>
      <p:sp>
        <p:nvSpPr>
          <p:cNvPr id="9" name="Content Placeholder 2"/>
          <p:cNvSpPr>
            <a:spLocks noGrp="1"/>
          </p:cNvSpPr>
          <p:nvPr>
            <p:ph idx="14"/>
          </p:nvPr>
        </p:nvSpPr>
        <p:spPr>
          <a:xfrm>
            <a:off x="4259263" y="1773238"/>
            <a:ext cx="7524750" cy="4403726"/>
          </a:xfrm>
        </p:spPr>
        <p:txBody>
          <a:bodyPr/>
          <a:lstStyle>
            <a:lvl1pPr>
              <a:buSzPct val="90000"/>
              <a:defRPr/>
            </a:lvl1pPr>
            <a:lvl2pPr>
              <a:buSzPct val="9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r>
              <a:rPr lang="en-US"/>
              <a:t>INTERNAL</a:t>
            </a:r>
          </a:p>
        </p:txBody>
      </p:sp>
      <p:sp>
        <p:nvSpPr>
          <p:cNvPr id="8" name="Text Placeholder 3"/>
          <p:cNvSpPr>
            <a:spLocks noGrp="1"/>
          </p:cNvSpPr>
          <p:nvPr>
            <p:ph type="body" sz="quarter" idx="10"/>
          </p:nvPr>
        </p:nvSpPr>
        <p:spPr>
          <a:xfrm>
            <a:off x="383459" y="827692"/>
            <a:ext cx="11400554" cy="246221"/>
          </a:xfrm>
          <a:prstGeom prst="rect">
            <a:avLst/>
          </a:prstGeom>
        </p:spPr>
        <p:txBody>
          <a:bodyPr wrap="square" lIns="0" tIns="0" rIns="0" bIns="0">
            <a:spAutoFit/>
          </a:bodyPr>
          <a:lstStyle>
            <a:lvl1pPr>
              <a:defRPr lang="en-US" altLang="zh-TW" sz="1600" baseline="0" dirty="0" smtClean="0">
                <a:solidFill>
                  <a:schemeClr val="tx1"/>
                </a:solidFill>
                <a:latin typeface="Univers Next for HSBC Light" panose="020B0403030202020203" pitchFamily="34" charset="0"/>
                <a:ea typeface="SimHei"/>
                <a:cs typeface="+mn-cs"/>
              </a:defRPr>
            </a:lvl1pPr>
          </a:lstStyle>
          <a:p>
            <a:pPr marL="0" marR="0" lvl="0" indent="0" algn="l" defTabSz="901700" rtl="0" eaLnBrk="1" fontAlgn="base" latinLnBrk="0" hangingPunct="1">
              <a:lnSpc>
                <a:spcPct val="100000"/>
              </a:lnSpc>
              <a:spcBef>
                <a:spcPts val="200"/>
              </a:spcBef>
              <a:spcAft>
                <a:spcPct val="0"/>
              </a:spcAft>
              <a:buClr>
                <a:schemeClr val="tx2"/>
              </a:buClr>
              <a:buSzTx/>
              <a:buFont typeface="Symbol" pitchFamily="18" charset="2"/>
              <a:buNone/>
              <a:tabLst/>
            </a:pPr>
            <a:r>
              <a:rPr lang="en-US" dirty="0"/>
              <a:t>Click to edit Master text styles</a:t>
            </a:r>
          </a:p>
        </p:txBody>
      </p:sp>
    </p:spTree>
    <p:extLst>
      <p:ext uri="{BB962C8B-B14F-4D97-AF65-F5344CB8AC3E}">
        <p14:creationId xmlns:p14="http://schemas.microsoft.com/office/powerpoint/2010/main" val="14076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3631" y="423380"/>
            <a:ext cx="11400381" cy="324465"/>
          </a:xfrm>
          <a:prstGeom prst="rect">
            <a:avLst/>
          </a:prstGeom>
        </p:spPr>
        <p:txBody>
          <a:bodyPr vert="horz" lIns="0" tIns="0" rIns="0" bIns="0" rtlCol="0" anchor="t" anchorCtr="0">
            <a:noAutofit/>
          </a:bodyPr>
          <a:lstStyle/>
          <a:p>
            <a:r>
              <a:rPr lang="en-US" dirty="0"/>
              <a:t>Slide title</a:t>
            </a:r>
            <a:endParaRPr lang="en-GB" dirty="0"/>
          </a:p>
        </p:txBody>
      </p:sp>
      <p:sp>
        <p:nvSpPr>
          <p:cNvPr id="3" name="Text Placeholder 2"/>
          <p:cNvSpPr>
            <a:spLocks noGrp="1"/>
          </p:cNvSpPr>
          <p:nvPr>
            <p:ph type="body" idx="1"/>
          </p:nvPr>
        </p:nvSpPr>
        <p:spPr>
          <a:xfrm>
            <a:off x="383457" y="1773238"/>
            <a:ext cx="11400555" cy="440372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Slide number"/>
          <p:cNvSpPr>
            <a:spLocks noChangeArrowheads="1"/>
          </p:cNvSpPr>
          <p:nvPr userDrawn="1"/>
        </p:nvSpPr>
        <p:spPr bwMode="gray">
          <a:xfrm>
            <a:off x="5994400" y="6388581"/>
            <a:ext cx="2032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p>
            <a:pPr algn="ctr" defTabSz="901700" rtl="0" eaLnBrk="0" fontAlgn="base" hangingPunct="0">
              <a:lnSpc>
                <a:spcPct val="100000"/>
              </a:lnSpc>
              <a:spcBef>
                <a:spcPts val="0"/>
              </a:spcBef>
              <a:spcAft>
                <a:spcPts val="0"/>
              </a:spcAft>
            </a:pPr>
            <a:fld id="{1CF9EA00-886D-43B8-A53F-CB3B22E97C6F}" type="slidenum">
              <a:rPr lang="en-GB" altLang="zh-TW" sz="1000" b="0" i="0" kern="1200" baseline="0" smtClean="0">
                <a:solidFill>
                  <a:schemeClr val="tx1"/>
                </a:solidFill>
                <a:latin typeface="+mn-lt"/>
                <a:ea typeface="SimHei"/>
                <a:cs typeface="Arial" charset="0"/>
              </a:rPr>
              <a:pPr algn="ctr" defTabSz="901700" rtl="0" eaLnBrk="0" fontAlgn="base" hangingPunct="0">
                <a:lnSpc>
                  <a:spcPct val="100000"/>
                </a:lnSpc>
                <a:spcBef>
                  <a:spcPts val="0"/>
                </a:spcBef>
                <a:spcAft>
                  <a:spcPts val="0"/>
                </a:spcAft>
              </a:pPr>
              <a:t>‹#›</a:t>
            </a:fld>
            <a:endParaRPr lang="en-GB" altLang="zh-TW" sz="1000" b="0" i="0" kern="1200" baseline="0" dirty="0">
              <a:solidFill>
                <a:schemeClr val="tx1"/>
              </a:solidFill>
              <a:latin typeface="+mn-lt"/>
              <a:ea typeface="SimHei"/>
              <a:cs typeface="Arial" charset="0"/>
            </a:endParaRPr>
          </a:p>
        </p:txBody>
      </p:sp>
      <p:sp>
        <p:nvSpPr>
          <p:cNvPr id="9"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r>
              <a:rPr lang="en-US"/>
              <a:t>INTERNAL</a:t>
            </a:r>
            <a:endParaRPr lang="en-US" dirty="0"/>
          </a:p>
        </p:txBody>
      </p:sp>
    </p:spTree>
    <p:extLst>
      <p:ext uri="{BB962C8B-B14F-4D97-AF65-F5344CB8AC3E}">
        <p14:creationId xmlns:p14="http://schemas.microsoft.com/office/powerpoint/2010/main" val="3562243721"/>
      </p:ext>
    </p:extLst>
  </p:cSld>
  <p:clrMap bg1="lt1" tx1="dk1" bg2="lt2" tx2="dk2" accent1="accent1" accent2="accent2" accent3="accent3" accent4="accent4" accent5="accent5" accent6="accent6" hlink="hlink" folHlink="folHlink"/>
  <p:sldLayoutIdLst>
    <p:sldLayoutId id="2147483705" r:id="rId1"/>
    <p:sldLayoutId id="2147483701" r:id="rId2"/>
    <p:sldLayoutId id="2147483712" r:id="rId3"/>
    <p:sldLayoutId id="2147483715" r:id="rId4"/>
    <p:sldLayoutId id="2147483717" r:id="rId5"/>
    <p:sldLayoutId id="2147483716" r:id="rId6"/>
    <p:sldLayoutId id="2147483667" r:id="rId7"/>
    <p:sldLayoutId id="2147483706" r:id="rId8"/>
    <p:sldLayoutId id="2147483681" r:id="rId9"/>
    <p:sldLayoutId id="2147483684" r:id="rId10"/>
    <p:sldLayoutId id="2147483650" r:id="rId11"/>
    <p:sldLayoutId id="2147483688" r:id="rId12"/>
    <p:sldLayoutId id="2147483690" r:id="rId13"/>
    <p:sldLayoutId id="2147483718" r:id="rId14"/>
  </p:sldLayoutIdLst>
  <p:hf sldNum="0" hdr="0" ftr="0" dt="0"/>
  <p:txStyles>
    <p:titleStyle>
      <a:lvl1pPr algn="l" defTabSz="914400" rtl="0" eaLnBrk="1" latinLnBrk="0" hangingPunct="1">
        <a:lnSpc>
          <a:spcPct val="100000"/>
        </a:lnSpc>
        <a:spcBef>
          <a:spcPct val="0"/>
        </a:spcBef>
        <a:buNone/>
        <a:defRPr sz="1800" kern="1200">
          <a:solidFill>
            <a:schemeClr val="tx1"/>
          </a:solidFill>
          <a:latin typeface="+mj-lt"/>
          <a:ea typeface="+mj-ea"/>
          <a:cs typeface="+mj-cs"/>
        </a:defRPr>
      </a:lvl1pPr>
    </p:titleStyle>
    <p:bodyStyle>
      <a:lvl1pPr marL="360000" indent="-360000" algn="l" defTabSz="914400" rtl="0" eaLnBrk="1" latinLnBrk="0" hangingPunct="1">
        <a:lnSpc>
          <a:spcPct val="100000"/>
        </a:lnSpc>
        <a:spcBef>
          <a:spcPts val="1000"/>
        </a:spcBef>
        <a:buClr>
          <a:schemeClr val="accent1"/>
        </a:buClr>
        <a:buSzPct val="90000"/>
        <a:buFont typeface="Wingdings" panose="05000000000000000000" pitchFamily="2" charset="2"/>
        <a:buChar char="u"/>
        <a:defRPr sz="1400" kern="1200">
          <a:solidFill>
            <a:schemeClr val="tx1"/>
          </a:solidFill>
          <a:latin typeface="+mn-lt"/>
          <a:ea typeface="+mn-ea"/>
          <a:cs typeface="+mn-cs"/>
        </a:defRPr>
      </a:lvl1pPr>
      <a:lvl2pPr marL="719138" indent="-358775" algn="l" defTabSz="914400" rtl="0" eaLnBrk="1" latinLnBrk="0" hangingPunct="1">
        <a:lnSpc>
          <a:spcPct val="100000"/>
        </a:lnSpc>
        <a:spcBef>
          <a:spcPts val="500"/>
        </a:spcBef>
        <a:buClr>
          <a:schemeClr val="accent1"/>
        </a:buClr>
        <a:buSzPct val="100000"/>
        <a:buFont typeface="Wingdings 2" panose="05020102010507070707" pitchFamily="18" charset="2"/>
        <a:buChar char=""/>
        <a:defRPr sz="1400" kern="1200">
          <a:solidFill>
            <a:schemeClr val="tx1"/>
          </a:solidFill>
          <a:latin typeface="+mn-lt"/>
          <a:ea typeface="+mn-ea"/>
          <a:cs typeface="+mn-cs"/>
        </a:defRPr>
      </a:lvl2pPr>
      <a:lvl3pPr marL="1074738" indent="-358775" algn="l" defTabSz="914400" rtl="0" eaLnBrk="1" latinLnBrk="0" hangingPunct="1">
        <a:lnSpc>
          <a:spcPct val="100000"/>
        </a:lnSpc>
        <a:spcBef>
          <a:spcPts val="500"/>
        </a:spcBef>
        <a:buClr>
          <a:schemeClr val="accent1"/>
        </a:buClr>
        <a:buSzPct val="100000"/>
        <a:buFont typeface="Helvetica Neue for HSBC Lt" panose="020B0404020202020204" pitchFamily="34" charset="0"/>
        <a:buChar char="–"/>
        <a:tabLst>
          <a:tab pos="355600" algn="l"/>
          <a:tab pos="1163638" algn="l"/>
        </a:tabLst>
        <a:defRPr sz="1400" kern="1200">
          <a:solidFill>
            <a:schemeClr val="tx1"/>
          </a:solidFill>
          <a:latin typeface="+mn-lt"/>
          <a:ea typeface="+mn-ea"/>
          <a:cs typeface="+mn-cs"/>
        </a:defRPr>
      </a:lvl3pPr>
      <a:lvl4pPr marL="1438275" indent="-358775" algn="l" defTabSz="914400" rtl="0" eaLnBrk="1" latinLnBrk="0" hangingPunct="1">
        <a:lnSpc>
          <a:spcPct val="100000"/>
        </a:lnSpc>
        <a:spcBef>
          <a:spcPts val="500"/>
        </a:spcBef>
        <a:buClr>
          <a:schemeClr val="accent1"/>
        </a:buClr>
        <a:buSzPct val="100000"/>
        <a:buFont typeface="Helvetica Neue for HSBC Lt" panose="020B0404020202020204" pitchFamily="34" charset="0"/>
        <a:buChar char="‐"/>
        <a:tabLst>
          <a:tab pos="88900" algn="l"/>
          <a:tab pos="1339850" algn="l"/>
        </a:tabLst>
        <a:defRPr sz="1400" kern="1200">
          <a:solidFill>
            <a:schemeClr val="tx1"/>
          </a:solidFill>
          <a:latin typeface="+mn-lt"/>
          <a:ea typeface="+mn-ea"/>
          <a:cs typeface="+mn-cs"/>
        </a:defRPr>
      </a:lvl4pPr>
      <a:lvl5pPr marL="1793875" indent="-358775" algn="l" defTabSz="914400" rtl="0" eaLnBrk="1" latinLnBrk="0" hangingPunct="1">
        <a:lnSpc>
          <a:spcPct val="100000"/>
        </a:lnSpc>
        <a:spcBef>
          <a:spcPts val="500"/>
        </a:spcBef>
        <a:buClr>
          <a:schemeClr val="accent1"/>
        </a:buClr>
        <a:buSzPct val="100000"/>
        <a:buFont typeface="Helvetica Neue for HSBC Lt" panose="020B0404020202020204" pitchFamily="34" charset="0"/>
        <a:buChar char="‐"/>
        <a:tabLst>
          <a:tab pos="1882775" algn="l"/>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orient="horz" pos="2160" userDrawn="1">
          <p15:clr>
            <a:srgbClr val="F26B43"/>
          </p15:clr>
        </p15:guide>
        <p15:guide id="3" orient="horz" pos="504" userDrawn="1">
          <p15:clr>
            <a:srgbClr val="F26B43"/>
          </p15:clr>
        </p15:guide>
        <p15:guide id="4" pos="7423" userDrawn="1">
          <p15:clr>
            <a:srgbClr val="F26B43"/>
          </p15:clr>
        </p15:guide>
        <p15:guide id="5" pos="234" userDrawn="1">
          <p15:clr>
            <a:srgbClr val="F26B43"/>
          </p15:clr>
        </p15:guide>
        <p15:guide id="6" orient="horz" pos="1107" userDrawn="1">
          <p15:clr>
            <a:srgbClr val="F26B43"/>
          </p15:clr>
        </p15:guide>
        <p15:guide id="7" pos="2683" userDrawn="1">
          <p15:clr>
            <a:srgbClr val="F26B43"/>
          </p15:clr>
        </p15:guide>
        <p15:guide id="8" orient="horz" pos="389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hyperlink" Target="https://www.tensorflow.org/guide/keras#model_subclassing" TargetMode="External"/><Relationship Id="rId2" Type="http://schemas.openxmlformats.org/officeDocument/2006/relationships/hyperlink" Target="https://www.tensorflow.org/guide/keras#functional_api" TargetMode="Externa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a:t>
            </a:r>
            <a:r>
              <a:rPr lang="en-US" dirty="0" err="1"/>
              <a:t>Tensorflow</a:t>
            </a:r>
            <a:r>
              <a:rPr lang="en-US" dirty="0"/>
              <a:t> and </a:t>
            </a:r>
            <a:r>
              <a:rPr lang="en-US" dirty="0" err="1"/>
              <a:t>Keras</a:t>
            </a:r>
            <a:endParaRPr lang="en-GB" dirty="0"/>
          </a:p>
        </p:txBody>
      </p:sp>
      <p:sp>
        <p:nvSpPr>
          <p:cNvPr id="5" name="Subtitle 4"/>
          <p:cNvSpPr>
            <a:spLocks noGrp="1"/>
          </p:cNvSpPr>
          <p:nvPr>
            <p:ph type="body" sz="quarter" idx="11"/>
          </p:nvPr>
        </p:nvSpPr>
        <p:spPr/>
        <p:txBody>
          <a:bodyPr/>
          <a:lstStyle/>
          <a:p>
            <a:r>
              <a:rPr lang="en-GB" dirty="0"/>
              <a:t>FEB 2019</a:t>
            </a:r>
          </a:p>
        </p:txBody>
      </p:sp>
      <p:sp>
        <p:nvSpPr>
          <p:cNvPr id="7" name="Text Placeholder 6">
            <a:extLst>
              <a:ext uri="{FF2B5EF4-FFF2-40B4-BE49-F238E27FC236}">
                <a16:creationId xmlns:a16="http://schemas.microsoft.com/office/drawing/2014/main" id="{F233AEAE-04D6-4491-A4E6-721D1FC97927}"/>
              </a:ext>
            </a:extLst>
          </p:cNvPr>
          <p:cNvSpPr>
            <a:spLocks noGrp="1"/>
          </p:cNvSpPr>
          <p:nvPr>
            <p:ph type="body" sz="quarter" idx="14"/>
          </p:nvPr>
        </p:nvSpPr>
        <p:spPr/>
        <p:txBody>
          <a:bodyPr/>
          <a:lstStyle/>
          <a:p>
            <a:r>
              <a:rPr lang="en-US" dirty="0"/>
              <a:t>Prepared by - Ishan</a:t>
            </a:r>
          </a:p>
        </p:txBody>
      </p:sp>
    </p:spTree>
    <p:extLst>
      <p:ext uri="{BB962C8B-B14F-4D97-AF65-F5344CB8AC3E}">
        <p14:creationId xmlns:p14="http://schemas.microsoft.com/office/powerpoint/2010/main" val="2345215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CFD47-472F-43A7-8BB6-C66CFABB04D6}"/>
              </a:ext>
            </a:extLst>
          </p:cNvPr>
          <p:cNvSpPr>
            <a:spLocks noGrp="1"/>
          </p:cNvSpPr>
          <p:nvPr>
            <p:ph sz="quarter" idx="16"/>
          </p:nvPr>
        </p:nvSpPr>
        <p:spPr/>
        <p:txBody>
          <a:bodyPr/>
          <a:lstStyle/>
          <a:p>
            <a:pPr marL="0" indent="0">
              <a:buNone/>
            </a:pPr>
            <a:r>
              <a:rPr lang="en-US" dirty="0"/>
              <a:t>An n-dimensional array or simply a data structure </a:t>
            </a:r>
          </a:p>
          <a:p>
            <a:r>
              <a:rPr lang="en-US" dirty="0"/>
              <a:t>0-d tensor: scalar (number) </a:t>
            </a:r>
          </a:p>
          <a:p>
            <a:r>
              <a:rPr lang="en-US" dirty="0"/>
              <a:t>1-d tensor: vector 2-d tensor: matrix</a:t>
            </a:r>
          </a:p>
          <a:p>
            <a:r>
              <a:rPr lang="en-US" dirty="0"/>
              <a:t>And so on </a:t>
            </a:r>
          </a:p>
          <a:p>
            <a:endParaRPr lang="en-US" dirty="0"/>
          </a:p>
        </p:txBody>
      </p:sp>
      <p:sp>
        <p:nvSpPr>
          <p:cNvPr id="3" name="Title 2">
            <a:extLst>
              <a:ext uri="{FF2B5EF4-FFF2-40B4-BE49-F238E27FC236}">
                <a16:creationId xmlns:a16="http://schemas.microsoft.com/office/drawing/2014/main" id="{1177279E-1F24-4205-9657-83D546D0F273}"/>
              </a:ext>
            </a:extLst>
          </p:cNvPr>
          <p:cNvSpPr>
            <a:spLocks noGrp="1"/>
          </p:cNvSpPr>
          <p:nvPr>
            <p:ph type="title"/>
          </p:nvPr>
        </p:nvSpPr>
        <p:spPr/>
        <p:txBody>
          <a:bodyPr/>
          <a:lstStyle/>
          <a:p>
            <a:r>
              <a:rPr lang="en-US" dirty="0"/>
              <a:t>What is a tensor ?</a:t>
            </a:r>
          </a:p>
        </p:txBody>
      </p:sp>
      <p:pic>
        <p:nvPicPr>
          <p:cNvPr id="6" name="Content Placeholder 5">
            <a:extLst>
              <a:ext uri="{FF2B5EF4-FFF2-40B4-BE49-F238E27FC236}">
                <a16:creationId xmlns:a16="http://schemas.microsoft.com/office/drawing/2014/main" id="{717746CF-E3BD-434A-B93C-61C4B337019B}"/>
              </a:ext>
            </a:extLst>
          </p:cNvPr>
          <p:cNvPicPr>
            <a:picLocks noGrp="1" noChangeAspect="1"/>
          </p:cNvPicPr>
          <p:nvPr>
            <p:ph idx="14"/>
          </p:nvPr>
        </p:nvPicPr>
        <p:blipFill>
          <a:blip r:embed="rId2"/>
          <a:stretch>
            <a:fillRect/>
          </a:stretch>
        </p:blipFill>
        <p:spPr>
          <a:xfrm>
            <a:off x="5821638" y="2494148"/>
            <a:ext cx="4400000" cy="2961905"/>
          </a:xfrm>
          <a:prstGeom prst="rect">
            <a:avLst/>
          </a:prstGeom>
        </p:spPr>
      </p:pic>
    </p:spTree>
    <p:extLst>
      <p:ext uri="{BB962C8B-B14F-4D97-AF65-F5344CB8AC3E}">
        <p14:creationId xmlns:p14="http://schemas.microsoft.com/office/powerpoint/2010/main" val="913776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747ED-09BB-46F1-8274-1D6083A4AFBA}"/>
              </a:ext>
            </a:extLst>
          </p:cNvPr>
          <p:cNvSpPr>
            <a:spLocks noGrp="1"/>
          </p:cNvSpPr>
          <p:nvPr>
            <p:ph sz="quarter" idx="16"/>
          </p:nvPr>
        </p:nvSpPr>
        <p:spPr/>
        <p:txBody>
          <a:bodyPr/>
          <a:lstStyle/>
          <a:p>
            <a:r>
              <a:rPr lang="en-US" dirty="0"/>
              <a:t>TensorFlow separates definition of computations from their execution</a:t>
            </a:r>
          </a:p>
          <a:p>
            <a:endParaRPr lang="en-US" dirty="0"/>
          </a:p>
        </p:txBody>
      </p:sp>
      <p:sp>
        <p:nvSpPr>
          <p:cNvPr id="3" name="Title 2">
            <a:extLst>
              <a:ext uri="{FF2B5EF4-FFF2-40B4-BE49-F238E27FC236}">
                <a16:creationId xmlns:a16="http://schemas.microsoft.com/office/drawing/2014/main" id="{EDD9FDE7-E9B9-4B4D-9C41-4DCA566A3E46}"/>
              </a:ext>
            </a:extLst>
          </p:cNvPr>
          <p:cNvSpPr>
            <a:spLocks noGrp="1"/>
          </p:cNvSpPr>
          <p:nvPr>
            <p:ph type="title"/>
          </p:nvPr>
        </p:nvSpPr>
        <p:spPr/>
        <p:txBody>
          <a:bodyPr/>
          <a:lstStyle/>
          <a:p>
            <a:r>
              <a:rPr lang="en-US" dirty="0"/>
              <a:t>Data Flow Graphs </a:t>
            </a:r>
          </a:p>
        </p:txBody>
      </p:sp>
      <p:pic>
        <p:nvPicPr>
          <p:cNvPr id="6" name="Content Placeholder 5">
            <a:extLst>
              <a:ext uri="{FF2B5EF4-FFF2-40B4-BE49-F238E27FC236}">
                <a16:creationId xmlns:a16="http://schemas.microsoft.com/office/drawing/2014/main" id="{7F7C8AD4-B06A-437A-AD57-E59EB9C01AC7}"/>
              </a:ext>
            </a:extLst>
          </p:cNvPr>
          <p:cNvPicPr>
            <a:picLocks noGrp="1" noChangeAspect="1"/>
          </p:cNvPicPr>
          <p:nvPr>
            <p:ph idx="14"/>
          </p:nvPr>
        </p:nvPicPr>
        <p:blipFill>
          <a:blip r:embed="rId2"/>
          <a:stretch>
            <a:fillRect/>
          </a:stretch>
        </p:blipFill>
        <p:spPr>
          <a:xfrm>
            <a:off x="4586433" y="1271038"/>
            <a:ext cx="7524750" cy="3109542"/>
          </a:xfrm>
          <a:prstGeom prst="rect">
            <a:avLst/>
          </a:prstGeom>
        </p:spPr>
      </p:pic>
      <p:pic>
        <p:nvPicPr>
          <p:cNvPr id="1026" name="Picture 2" descr="https://www.tensorflow.org/images/tensors_flowing.gif">
            <a:extLst>
              <a:ext uri="{FF2B5EF4-FFF2-40B4-BE49-F238E27FC236}">
                <a16:creationId xmlns:a16="http://schemas.microsoft.com/office/drawing/2014/main" id="{3DC44E44-ECCE-4017-B62D-27C09BE6080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8214" y="2347648"/>
            <a:ext cx="270658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32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71C9858-5854-4224-AEBE-4D5563A290CA}"/>
              </a:ext>
            </a:extLst>
          </p:cNvPr>
          <p:cNvSpPr>
            <a:spLocks noGrp="1"/>
          </p:cNvSpPr>
          <p:nvPr>
            <p:ph sz="quarter" idx="16"/>
          </p:nvPr>
        </p:nvSpPr>
        <p:spPr/>
        <p:txBody>
          <a:bodyPr/>
          <a:lstStyle/>
          <a:p>
            <a:pPr marL="0" indent="0">
              <a:buNone/>
            </a:pPr>
            <a:r>
              <a:rPr lang="en-US" b="1" dirty="0"/>
              <a:t>import </a:t>
            </a:r>
            <a:r>
              <a:rPr lang="en-US" b="1" dirty="0" err="1"/>
              <a:t>tensorflow</a:t>
            </a:r>
            <a:r>
              <a:rPr lang="en-US" b="1" dirty="0"/>
              <a:t> as </a:t>
            </a:r>
            <a:r>
              <a:rPr lang="en-US" b="1" dirty="0" err="1"/>
              <a:t>tf</a:t>
            </a:r>
            <a:r>
              <a:rPr lang="en-US" b="1" dirty="0"/>
              <a:t> </a:t>
            </a:r>
          </a:p>
          <a:p>
            <a:pPr marL="0" indent="0">
              <a:buNone/>
            </a:pPr>
            <a:r>
              <a:rPr lang="en-US" b="1" dirty="0"/>
              <a:t>a = </a:t>
            </a:r>
            <a:r>
              <a:rPr lang="en-US" b="1" dirty="0" err="1"/>
              <a:t>tf.add</a:t>
            </a:r>
            <a:r>
              <a:rPr lang="en-US" b="1" dirty="0"/>
              <a:t>(3, 5)</a:t>
            </a:r>
          </a:p>
          <a:p>
            <a:pPr marL="0" indent="0">
              <a:buNone/>
            </a:pPr>
            <a:endParaRPr lang="en-US" b="1" dirty="0"/>
          </a:p>
          <a:p>
            <a:pPr marL="0" indent="0">
              <a:buNone/>
            </a:pPr>
            <a:endParaRPr lang="en-US" b="1" dirty="0"/>
          </a:p>
          <a:p>
            <a:endParaRPr lang="en-US" b="1" dirty="0"/>
          </a:p>
        </p:txBody>
      </p:sp>
      <p:sp>
        <p:nvSpPr>
          <p:cNvPr id="2" name="Title 1">
            <a:extLst>
              <a:ext uri="{FF2B5EF4-FFF2-40B4-BE49-F238E27FC236}">
                <a16:creationId xmlns:a16="http://schemas.microsoft.com/office/drawing/2014/main" id="{92714F2C-F31D-4674-962A-7C8683B40DDA}"/>
              </a:ext>
            </a:extLst>
          </p:cNvPr>
          <p:cNvSpPr>
            <a:spLocks noGrp="1"/>
          </p:cNvSpPr>
          <p:nvPr>
            <p:ph type="title"/>
          </p:nvPr>
        </p:nvSpPr>
        <p:spPr/>
        <p:txBody>
          <a:bodyPr/>
          <a:lstStyle/>
          <a:p>
            <a:r>
              <a:rPr lang="en-US" dirty="0"/>
              <a:t>Data Flow Graphs</a:t>
            </a:r>
          </a:p>
        </p:txBody>
      </p:sp>
      <p:pic>
        <p:nvPicPr>
          <p:cNvPr id="11" name="Content Placeholder 7">
            <a:extLst>
              <a:ext uri="{FF2B5EF4-FFF2-40B4-BE49-F238E27FC236}">
                <a16:creationId xmlns:a16="http://schemas.microsoft.com/office/drawing/2014/main" id="{7DD5425A-5158-4C37-B382-967F0146D653}"/>
              </a:ext>
            </a:extLst>
          </p:cNvPr>
          <p:cNvPicPr>
            <a:picLocks noChangeAspect="1"/>
          </p:cNvPicPr>
          <p:nvPr/>
        </p:nvPicPr>
        <p:blipFill>
          <a:blip r:embed="rId2"/>
          <a:stretch>
            <a:fillRect/>
          </a:stretch>
        </p:blipFill>
        <p:spPr>
          <a:xfrm>
            <a:off x="5612765" y="653425"/>
            <a:ext cx="4848225" cy="2714625"/>
          </a:xfrm>
          <a:prstGeom prst="rect">
            <a:avLst/>
          </a:prstGeom>
        </p:spPr>
      </p:pic>
    </p:spTree>
    <p:extLst>
      <p:ext uri="{BB962C8B-B14F-4D97-AF65-F5344CB8AC3E}">
        <p14:creationId xmlns:p14="http://schemas.microsoft.com/office/powerpoint/2010/main" val="3229605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71C9858-5854-4224-AEBE-4D5563A290CA}"/>
              </a:ext>
            </a:extLst>
          </p:cNvPr>
          <p:cNvSpPr>
            <a:spLocks noGrp="1"/>
          </p:cNvSpPr>
          <p:nvPr>
            <p:ph sz="quarter" idx="16"/>
          </p:nvPr>
        </p:nvSpPr>
        <p:spPr/>
        <p:txBody>
          <a:bodyPr/>
          <a:lstStyle/>
          <a:p>
            <a:pPr marL="0" indent="0">
              <a:buNone/>
            </a:pPr>
            <a:r>
              <a:rPr lang="en-US" b="1" dirty="0"/>
              <a:t>import </a:t>
            </a:r>
            <a:r>
              <a:rPr lang="en-US" b="1" dirty="0" err="1"/>
              <a:t>tensorflow</a:t>
            </a:r>
            <a:r>
              <a:rPr lang="en-US" b="1" dirty="0"/>
              <a:t> as </a:t>
            </a:r>
            <a:r>
              <a:rPr lang="en-US" b="1" dirty="0" err="1"/>
              <a:t>tf</a:t>
            </a:r>
            <a:r>
              <a:rPr lang="en-US" b="1" dirty="0"/>
              <a:t> </a:t>
            </a:r>
          </a:p>
          <a:p>
            <a:pPr marL="0" indent="0">
              <a:buNone/>
            </a:pPr>
            <a:r>
              <a:rPr lang="en-US" b="1" dirty="0"/>
              <a:t>a = </a:t>
            </a:r>
            <a:r>
              <a:rPr lang="en-US" b="1" dirty="0" err="1"/>
              <a:t>tf.add</a:t>
            </a:r>
            <a:r>
              <a:rPr lang="en-US" b="1" dirty="0"/>
              <a:t>(3, 5)</a:t>
            </a:r>
          </a:p>
          <a:p>
            <a:pPr marL="0" indent="0">
              <a:buNone/>
            </a:pPr>
            <a:endParaRPr lang="en-US" dirty="0"/>
          </a:p>
          <a:p>
            <a:pPr marL="0" indent="0">
              <a:buNone/>
            </a:pPr>
            <a:endParaRPr lang="en-US" dirty="0"/>
          </a:p>
          <a:p>
            <a:pPr marL="0" indent="0">
              <a:buNone/>
            </a:pPr>
            <a:r>
              <a:rPr lang="en-US" dirty="0"/>
              <a:t>Nodes: operators, variables, and constants </a:t>
            </a:r>
          </a:p>
          <a:p>
            <a:pPr marL="0" indent="0">
              <a:buNone/>
            </a:pPr>
            <a:r>
              <a:rPr lang="en-US" dirty="0"/>
              <a:t>Edges: tensors </a:t>
            </a:r>
            <a:r>
              <a:rPr lang="en-US" dirty="0" err="1"/>
              <a:t>Tensors</a:t>
            </a:r>
            <a:r>
              <a:rPr lang="en-US" dirty="0"/>
              <a:t> are data. </a:t>
            </a:r>
          </a:p>
          <a:p>
            <a:pPr marL="0" indent="0">
              <a:buNone/>
            </a:pPr>
            <a:r>
              <a:rPr lang="en-US" dirty="0"/>
              <a:t>Data Flow -&gt; Tensor Flow!</a:t>
            </a:r>
          </a:p>
          <a:p>
            <a:pPr marL="0" indent="0">
              <a:buNone/>
            </a:pPr>
            <a:endParaRPr lang="en-US" dirty="0"/>
          </a:p>
        </p:txBody>
      </p:sp>
      <p:sp>
        <p:nvSpPr>
          <p:cNvPr id="2" name="Title 1">
            <a:extLst>
              <a:ext uri="{FF2B5EF4-FFF2-40B4-BE49-F238E27FC236}">
                <a16:creationId xmlns:a16="http://schemas.microsoft.com/office/drawing/2014/main" id="{92714F2C-F31D-4674-962A-7C8683B40DDA}"/>
              </a:ext>
            </a:extLst>
          </p:cNvPr>
          <p:cNvSpPr>
            <a:spLocks noGrp="1"/>
          </p:cNvSpPr>
          <p:nvPr>
            <p:ph type="title"/>
          </p:nvPr>
        </p:nvSpPr>
        <p:spPr>
          <a:xfrm>
            <a:off x="383459" y="423380"/>
            <a:ext cx="11400381" cy="324465"/>
          </a:xfrm>
        </p:spPr>
        <p:txBody>
          <a:bodyPr/>
          <a:lstStyle/>
          <a:p>
            <a:r>
              <a:rPr lang="en-US" dirty="0"/>
              <a:t>Data Flow Graphs</a:t>
            </a:r>
          </a:p>
        </p:txBody>
      </p:sp>
      <p:pic>
        <p:nvPicPr>
          <p:cNvPr id="8" name="Content Placeholder 7">
            <a:extLst>
              <a:ext uri="{FF2B5EF4-FFF2-40B4-BE49-F238E27FC236}">
                <a16:creationId xmlns:a16="http://schemas.microsoft.com/office/drawing/2014/main" id="{7A3A6C16-2387-4505-902D-DE4A06D73E0D}"/>
              </a:ext>
            </a:extLst>
          </p:cNvPr>
          <p:cNvPicPr>
            <a:picLocks noGrp="1" noChangeAspect="1"/>
          </p:cNvPicPr>
          <p:nvPr>
            <p:ph idx="14"/>
          </p:nvPr>
        </p:nvPicPr>
        <p:blipFill>
          <a:blip r:embed="rId2"/>
          <a:stretch>
            <a:fillRect/>
          </a:stretch>
        </p:blipFill>
        <p:spPr>
          <a:xfrm>
            <a:off x="5612765" y="653425"/>
            <a:ext cx="4848225" cy="2714625"/>
          </a:xfrm>
          <a:prstGeom prst="rect">
            <a:avLst/>
          </a:prstGeom>
        </p:spPr>
      </p:pic>
      <p:pic>
        <p:nvPicPr>
          <p:cNvPr id="5" name="Picture 4">
            <a:extLst>
              <a:ext uri="{FF2B5EF4-FFF2-40B4-BE49-F238E27FC236}">
                <a16:creationId xmlns:a16="http://schemas.microsoft.com/office/drawing/2014/main" id="{492EBBD9-9DC5-4C3C-AF48-D1F3DA2928E6}"/>
              </a:ext>
            </a:extLst>
          </p:cNvPr>
          <p:cNvPicPr>
            <a:picLocks noChangeAspect="1"/>
          </p:cNvPicPr>
          <p:nvPr/>
        </p:nvPicPr>
        <p:blipFill>
          <a:blip r:embed="rId3"/>
          <a:stretch>
            <a:fillRect/>
          </a:stretch>
        </p:blipFill>
        <p:spPr>
          <a:xfrm>
            <a:off x="5621606" y="3713065"/>
            <a:ext cx="4848225" cy="2726527"/>
          </a:xfrm>
          <a:prstGeom prst="rect">
            <a:avLst/>
          </a:prstGeom>
        </p:spPr>
      </p:pic>
      <p:cxnSp>
        <p:nvCxnSpPr>
          <p:cNvPr id="6" name="Straight Arrow Connector 5">
            <a:extLst>
              <a:ext uri="{FF2B5EF4-FFF2-40B4-BE49-F238E27FC236}">
                <a16:creationId xmlns:a16="http://schemas.microsoft.com/office/drawing/2014/main" id="{D9EA5B70-8D60-4127-8893-A76028AFF09A}"/>
              </a:ext>
            </a:extLst>
          </p:cNvPr>
          <p:cNvCxnSpPr>
            <a:cxnSpLocks/>
          </p:cNvCxnSpPr>
          <p:nvPr/>
        </p:nvCxnSpPr>
        <p:spPr>
          <a:xfrm flipH="1">
            <a:off x="8036877" y="2878056"/>
            <a:ext cx="3811" cy="1343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1F21F43-F8FA-48DE-A21C-BC63576CBD2C}"/>
              </a:ext>
            </a:extLst>
          </p:cNvPr>
          <p:cNvSpPr txBox="1"/>
          <p:nvPr/>
        </p:nvSpPr>
        <p:spPr>
          <a:xfrm>
            <a:off x="8172451" y="3341317"/>
            <a:ext cx="1563120" cy="369332"/>
          </a:xfrm>
          <a:prstGeom prst="rect">
            <a:avLst/>
          </a:prstGeom>
          <a:noFill/>
        </p:spPr>
        <p:txBody>
          <a:bodyPr wrap="none" rtlCol="0">
            <a:spAutoFit/>
          </a:bodyPr>
          <a:lstStyle/>
          <a:p>
            <a:r>
              <a:rPr lang="en-US" dirty="0"/>
              <a:t>Interpreted as </a:t>
            </a:r>
          </a:p>
        </p:txBody>
      </p:sp>
    </p:spTree>
    <p:extLst>
      <p:ext uri="{BB962C8B-B14F-4D97-AF65-F5344CB8AC3E}">
        <p14:creationId xmlns:p14="http://schemas.microsoft.com/office/powerpoint/2010/main" val="2026397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71C9858-5854-4224-AEBE-4D5563A290CA}"/>
              </a:ext>
            </a:extLst>
          </p:cNvPr>
          <p:cNvSpPr>
            <a:spLocks noGrp="1"/>
          </p:cNvSpPr>
          <p:nvPr>
            <p:ph sz="quarter" idx="16"/>
          </p:nvPr>
        </p:nvSpPr>
        <p:spPr/>
        <p:txBody>
          <a:bodyPr/>
          <a:lstStyle/>
          <a:p>
            <a:pPr marL="0" indent="0">
              <a:buNone/>
            </a:pPr>
            <a:r>
              <a:rPr lang="en-US" b="1" dirty="0"/>
              <a:t>import </a:t>
            </a:r>
            <a:r>
              <a:rPr lang="en-US" b="1" dirty="0" err="1"/>
              <a:t>tensorflow</a:t>
            </a:r>
            <a:r>
              <a:rPr lang="en-US" b="1" dirty="0"/>
              <a:t> as </a:t>
            </a:r>
            <a:r>
              <a:rPr lang="en-US" b="1" dirty="0" err="1"/>
              <a:t>tf</a:t>
            </a:r>
            <a:r>
              <a:rPr lang="en-US" b="1" dirty="0"/>
              <a:t> </a:t>
            </a:r>
          </a:p>
          <a:p>
            <a:pPr marL="0" indent="0">
              <a:buNone/>
            </a:pPr>
            <a:r>
              <a:rPr lang="en-US" b="1" dirty="0"/>
              <a:t>a = </a:t>
            </a:r>
            <a:r>
              <a:rPr lang="en-US" b="1" dirty="0" err="1"/>
              <a:t>tf.add</a:t>
            </a:r>
            <a:r>
              <a:rPr lang="en-US" b="1" dirty="0"/>
              <a:t>(3, 5)</a:t>
            </a:r>
          </a:p>
          <a:p>
            <a:pPr marL="0" indent="0">
              <a:buNone/>
            </a:pPr>
            <a:r>
              <a:rPr lang="en-US" b="1" dirty="0">
                <a:solidFill>
                  <a:srgbClr val="FF0000"/>
                </a:solidFill>
              </a:rPr>
              <a:t>print a</a:t>
            </a:r>
            <a:endParaRPr lang="en-US" b="1" dirty="0"/>
          </a:p>
          <a:p>
            <a:pPr marL="0" indent="0">
              <a:buNone/>
            </a:pPr>
            <a:endParaRPr lang="en-US" dirty="0"/>
          </a:p>
          <a:p>
            <a:pPr marL="0" indent="0">
              <a:buNone/>
            </a:pPr>
            <a:endParaRPr lang="en-US" dirty="0"/>
          </a:p>
          <a:p>
            <a:pPr marL="0" indent="0">
              <a:buNone/>
            </a:pPr>
            <a:r>
              <a:rPr lang="en-US" dirty="0"/>
              <a:t>Nodes: operators, variables, and constants </a:t>
            </a:r>
          </a:p>
          <a:p>
            <a:pPr marL="0" indent="0">
              <a:buNone/>
            </a:pPr>
            <a:r>
              <a:rPr lang="en-US" dirty="0"/>
              <a:t>Edges: tensors </a:t>
            </a:r>
            <a:r>
              <a:rPr lang="en-US" dirty="0" err="1"/>
              <a:t>Tensors</a:t>
            </a:r>
            <a:r>
              <a:rPr lang="en-US" dirty="0"/>
              <a:t> are data. </a:t>
            </a:r>
          </a:p>
          <a:p>
            <a:pPr marL="0" indent="0">
              <a:buNone/>
            </a:pPr>
            <a:r>
              <a:rPr lang="en-US" dirty="0"/>
              <a:t>Data Flow -&gt; Tensor Flow!</a:t>
            </a:r>
          </a:p>
          <a:p>
            <a:pPr marL="0" indent="0">
              <a:buNone/>
            </a:pPr>
            <a:endParaRPr lang="en-US" dirty="0"/>
          </a:p>
        </p:txBody>
      </p:sp>
      <p:sp>
        <p:nvSpPr>
          <p:cNvPr id="2" name="Title 1">
            <a:extLst>
              <a:ext uri="{FF2B5EF4-FFF2-40B4-BE49-F238E27FC236}">
                <a16:creationId xmlns:a16="http://schemas.microsoft.com/office/drawing/2014/main" id="{92714F2C-F31D-4674-962A-7C8683B40DDA}"/>
              </a:ext>
            </a:extLst>
          </p:cNvPr>
          <p:cNvSpPr>
            <a:spLocks noGrp="1"/>
          </p:cNvSpPr>
          <p:nvPr>
            <p:ph type="title"/>
          </p:nvPr>
        </p:nvSpPr>
        <p:spPr>
          <a:xfrm>
            <a:off x="383459" y="423380"/>
            <a:ext cx="11400381" cy="324465"/>
          </a:xfrm>
        </p:spPr>
        <p:txBody>
          <a:bodyPr/>
          <a:lstStyle/>
          <a:p>
            <a:r>
              <a:rPr lang="en-US" dirty="0"/>
              <a:t>Data Flow Graphs</a:t>
            </a:r>
          </a:p>
        </p:txBody>
      </p:sp>
      <p:pic>
        <p:nvPicPr>
          <p:cNvPr id="8" name="Content Placeholder 7">
            <a:extLst>
              <a:ext uri="{FF2B5EF4-FFF2-40B4-BE49-F238E27FC236}">
                <a16:creationId xmlns:a16="http://schemas.microsoft.com/office/drawing/2014/main" id="{7A3A6C16-2387-4505-902D-DE4A06D73E0D}"/>
              </a:ext>
            </a:extLst>
          </p:cNvPr>
          <p:cNvPicPr>
            <a:picLocks noGrp="1" noChangeAspect="1"/>
          </p:cNvPicPr>
          <p:nvPr>
            <p:ph idx="14"/>
          </p:nvPr>
        </p:nvPicPr>
        <p:blipFill>
          <a:blip r:embed="rId2"/>
          <a:stretch>
            <a:fillRect/>
          </a:stretch>
        </p:blipFill>
        <p:spPr>
          <a:xfrm>
            <a:off x="5612765" y="653425"/>
            <a:ext cx="4848225" cy="2714625"/>
          </a:xfrm>
          <a:prstGeom prst="rect">
            <a:avLst/>
          </a:prstGeom>
        </p:spPr>
      </p:pic>
      <p:pic>
        <p:nvPicPr>
          <p:cNvPr id="5" name="Picture 4">
            <a:extLst>
              <a:ext uri="{FF2B5EF4-FFF2-40B4-BE49-F238E27FC236}">
                <a16:creationId xmlns:a16="http://schemas.microsoft.com/office/drawing/2014/main" id="{492EBBD9-9DC5-4C3C-AF48-D1F3DA2928E6}"/>
              </a:ext>
            </a:extLst>
          </p:cNvPr>
          <p:cNvPicPr>
            <a:picLocks noChangeAspect="1"/>
          </p:cNvPicPr>
          <p:nvPr/>
        </p:nvPicPr>
        <p:blipFill>
          <a:blip r:embed="rId3"/>
          <a:stretch>
            <a:fillRect/>
          </a:stretch>
        </p:blipFill>
        <p:spPr>
          <a:xfrm>
            <a:off x="5621606" y="3713065"/>
            <a:ext cx="4848225" cy="2726527"/>
          </a:xfrm>
          <a:prstGeom prst="rect">
            <a:avLst/>
          </a:prstGeom>
        </p:spPr>
      </p:pic>
      <p:cxnSp>
        <p:nvCxnSpPr>
          <p:cNvPr id="6" name="Straight Arrow Connector 5">
            <a:extLst>
              <a:ext uri="{FF2B5EF4-FFF2-40B4-BE49-F238E27FC236}">
                <a16:creationId xmlns:a16="http://schemas.microsoft.com/office/drawing/2014/main" id="{D9EA5B70-8D60-4127-8893-A76028AFF09A}"/>
              </a:ext>
            </a:extLst>
          </p:cNvPr>
          <p:cNvCxnSpPr>
            <a:cxnSpLocks/>
          </p:cNvCxnSpPr>
          <p:nvPr/>
        </p:nvCxnSpPr>
        <p:spPr>
          <a:xfrm flipH="1">
            <a:off x="8036877" y="2878056"/>
            <a:ext cx="3811" cy="1343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1F21F43-F8FA-48DE-A21C-BC63576CBD2C}"/>
              </a:ext>
            </a:extLst>
          </p:cNvPr>
          <p:cNvSpPr txBox="1"/>
          <p:nvPr/>
        </p:nvSpPr>
        <p:spPr>
          <a:xfrm>
            <a:off x="8172451" y="3341317"/>
            <a:ext cx="1563120" cy="369332"/>
          </a:xfrm>
          <a:prstGeom prst="rect">
            <a:avLst/>
          </a:prstGeom>
          <a:noFill/>
        </p:spPr>
        <p:txBody>
          <a:bodyPr wrap="none" rtlCol="0">
            <a:spAutoFit/>
          </a:bodyPr>
          <a:lstStyle/>
          <a:p>
            <a:r>
              <a:rPr lang="en-US" dirty="0"/>
              <a:t>Interpreted as </a:t>
            </a:r>
          </a:p>
        </p:txBody>
      </p:sp>
    </p:spTree>
    <p:extLst>
      <p:ext uri="{BB962C8B-B14F-4D97-AF65-F5344CB8AC3E}">
        <p14:creationId xmlns:p14="http://schemas.microsoft.com/office/powerpoint/2010/main" val="2871199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71C9858-5854-4224-AEBE-4D5563A290CA}"/>
              </a:ext>
            </a:extLst>
          </p:cNvPr>
          <p:cNvSpPr>
            <a:spLocks noGrp="1"/>
          </p:cNvSpPr>
          <p:nvPr>
            <p:ph sz="quarter" idx="16"/>
          </p:nvPr>
        </p:nvSpPr>
        <p:spPr/>
        <p:txBody>
          <a:bodyPr/>
          <a:lstStyle/>
          <a:p>
            <a:pPr marL="0" indent="0">
              <a:buNone/>
            </a:pPr>
            <a:r>
              <a:rPr lang="en-US" b="1" dirty="0"/>
              <a:t>import </a:t>
            </a:r>
            <a:r>
              <a:rPr lang="en-US" b="1" dirty="0" err="1"/>
              <a:t>tensorflow</a:t>
            </a:r>
            <a:r>
              <a:rPr lang="en-US" b="1" dirty="0"/>
              <a:t> as </a:t>
            </a:r>
            <a:r>
              <a:rPr lang="en-US" b="1" dirty="0" err="1"/>
              <a:t>tf</a:t>
            </a:r>
            <a:r>
              <a:rPr lang="en-US" b="1" dirty="0"/>
              <a:t> </a:t>
            </a:r>
          </a:p>
          <a:p>
            <a:pPr marL="0" indent="0">
              <a:buNone/>
            </a:pPr>
            <a:r>
              <a:rPr lang="en-US" b="1" dirty="0"/>
              <a:t>a = </a:t>
            </a:r>
            <a:r>
              <a:rPr lang="en-US" b="1" dirty="0" err="1"/>
              <a:t>tf.add</a:t>
            </a:r>
            <a:r>
              <a:rPr lang="en-US" b="1" dirty="0"/>
              <a:t>(3, 5)</a:t>
            </a:r>
          </a:p>
          <a:p>
            <a:pPr marL="0" indent="0">
              <a:buNone/>
            </a:pPr>
            <a:r>
              <a:rPr lang="en-US" b="1" dirty="0">
                <a:solidFill>
                  <a:srgbClr val="FF0000"/>
                </a:solidFill>
              </a:rPr>
              <a:t>print a</a:t>
            </a:r>
            <a:endParaRPr lang="en-US" b="1" dirty="0"/>
          </a:p>
          <a:p>
            <a:pPr marL="0" indent="0">
              <a:buNone/>
            </a:pPr>
            <a:r>
              <a:rPr lang="en-US" dirty="0"/>
              <a:t>&gt;&gt; Tensor("Add:0", shape=(), </a:t>
            </a:r>
            <a:r>
              <a:rPr lang="en-US" dirty="0" err="1"/>
              <a:t>dtype</a:t>
            </a:r>
            <a:r>
              <a:rPr lang="en-US" dirty="0"/>
              <a:t>=int32) </a:t>
            </a:r>
          </a:p>
          <a:p>
            <a:pPr marL="0" indent="0">
              <a:buNone/>
            </a:pPr>
            <a:r>
              <a:rPr lang="en-US" dirty="0">
                <a:solidFill>
                  <a:srgbClr val="FF0000"/>
                </a:solidFill>
              </a:rPr>
              <a:t>(Not 8)</a:t>
            </a:r>
            <a:endParaRPr lang="en-US" dirty="0"/>
          </a:p>
          <a:p>
            <a:pPr marL="0" indent="0">
              <a:buNone/>
            </a:pPr>
            <a:endParaRPr lang="en-US" dirty="0"/>
          </a:p>
          <a:p>
            <a:pPr marL="0" indent="0">
              <a:buNone/>
            </a:pPr>
            <a:r>
              <a:rPr lang="en-US" dirty="0"/>
              <a:t>Nodes: operators, variables, and constants </a:t>
            </a:r>
          </a:p>
          <a:p>
            <a:pPr marL="0" indent="0">
              <a:buNone/>
            </a:pPr>
            <a:r>
              <a:rPr lang="en-US" dirty="0"/>
              <a:t>Edges: tensors </a:t>
            </a:r>
            <a:r>
              <a:rPr lang="en-US" dirty="0" err="1"/>
              <a:t>Tensors</a:t>
            </a:r>
            <a:r>
              <a:rPr lang="en-US" dirty="0"/>
              <a:t> are data. </a:t>
            </a:r>
          </a:p>
          <a:p>
            <a:pPr marL="0" indent="0">
              <a:buNone/>
            </a:pPr>
            <a:r>
              <a:rPr lang="en-US" dirty="0"/>
              <a:t>Data Flow -&gt; Tensor Flow!</a:t>
            </a:r>
          </a:p>
          <a:p>
            <a:pPr marL="0" indent="0">
              <a:buNone/>
            </a:pPr>
            <a:endParaRPr lang="en-US" dirty="0"/>
          </a:p>
        </p:txBody>
      </p:sp>
      <p:sp>
        <p:nvSpPr>
          <p:cNvPr id="2" name="Title 1">
            <a:extLst>
              <a:ext uri="{FF2B5EF4-FFF2-40B4-BE49-F238E27FC236}">
                <a16:creationId xmlns:a16="http://schemas.microsoft.com/office/drawing/2014/main" id="{92714F2C-F31D-4674-962A-7C8683B40DDA}"/>
              </a:ext>
            </a:extLst>
          </p:cNvPr>
          <p:cNvSpPr>
            <a:spLocks noGrp="1"/>
          </p:cNvSpPr>
          <p:nvPr>
            <p:ph type="title"/>
          </p:nvPr>
        </p:nvSpPr>
        <p:spPr>
          <a:xfrm>
            <a:off x="383459" y="423380"/>
            <a:ext cx="11400381" cy="324465"/>
          </a:xfrm>
        </p:spPr>
        <p:txBody>
          <a:bodyPr/>
          <a:lstStyle/>
          <a:p>
            <a:r>
              <a:rPr lang="en-US" dirty="0"/>
              <a:t>Data Flow Graphs</a:t>
            </a:r>
          </a:p>
        </p:txBody>
      </p:sp>
      <p:pic>
        <p:nvPicPr>
          <p:cNvPr id="8" name="Content Placeholder 7">
            <a:extLst>
              <a:ext uri="{FF2B5EF4-FFF2-40B4-BE49-F238E27FC236}">
                <a16:creationId xmlns:a16="http://schemas.microsoft.com/office/drawing/2014/main" id="{7A3A6C16-2387-4505-902D-DE4A06D73E0D}"/>
              </a:ext>
            </a:extLst>
          </p:cNvPr>
          <p:cNvPicPr>
            <a:picLocks noGrp="1" noChangeAspect="1"/>
          </p:cNvPicPr>
          <p:nvPr>
            <p:ph idx="14"/>
          </p:nvPr>
        </p:nvPicPr>
        <p:blipFill>
          <a:blip r:embed="rId2"/>
          <a:stretch>
            <a:fillRect/>
          </a:stretch>
        </p:blipFill>
        <p:spPr>
          <a:xfrm>
            <a:off x="5612765" y="653425"/>
            <a:ext cx="4848225" cy="2714625"/>
          </a:xfrm>
          <a:prstGeom prst="rect">
            <a:avLst/>
          </a:prstGeom>
        </p:spPr>
      </p:pic>
      <p:pic>
        <p:nvPicPr>
          <p:cNvPr id="5" name="Picture 4">
            <a:extLst>
              <a:ext uri="{FF2B5EF4-FFF2-40B4-BE49-F238E27FC236}">
                <a16:creationId xmlns:a16="http://schemas.microsoft.com/office/drawing/2014/main" id="{492EBBD9-9DC5-4C3C-AF48-D1F3DA2928E6}"/>
              </a:ext>
            </a:extLst>
          </p:cNvPr>
          <p:cNvPicPr>
            <a:picLocks noChangeAspect="1"/>
          </p:cNvPicPr>
          <p:nvPr/>
        </p:nvPicPr>
        <p:blipFill>
          <a:blip r:embed="rId3"/>
          <a:stretch>
            <a:fillRect/>
          </a:stretch>
        </p:blipFill>
        <p:spPr>
          <a:xfrm>
            <a:off x="5621606" y="3713065"/>
            <a:ext cx="4848225" cy="2726527"/>
          </a:xfrm>
          <a:prstGeom prst="rect">
            <a:avLst/>
          </a:prstGeom>
        </p:spPr>
      </p:pic>
      <p:cxnSp>
        <p:nvCxnSpPr>
          <p:cNvPr id="6" name="Straight Arrow Connector 5">
            <a:extLst>
              <a:ext uri="{FF2B5EF4-FFF2-40B4-BE49-F238E27FC236}">
                <a16:creationId xmlns:a16="http://schemas.microsoft.com/office/drawing/2014/main" id="{D9EA5B70-8D60-4127-8893-A76028AFF09A}"/>
              </a:ext>
            </a:extLst>
          </p:cNvPr>
          <p:cNvCxnSpPr>
            <a:cxnSpLocks/>
          </p:cNvCxnSpPr>
          <p:nvPr/>
        </p:nvCxnSpPr>
        <p:spPr>
          <a:xfrm flipH="1">
            <a:off x="8036877" y="2878056"/>
            <a:ext cx="3811" cy="1343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1F21F43-F8FA-48DE-A21C-BC63576CBD2C}"/>
              </a:ext>
            </a:extLst>
          </p:cNvPr>
          <p:cNvSpPr txBox="1"/>
          <p:nvPr/>
        </p:nvSpPr>
        <p:spPr>
          <a:xfrm>
            <a:off x="8172451" y="3341317"/>
            <a:ext cx="1563120" cy="369332"/>
          </a:xfrm>
          <a:prstGeom prst="rect">
            <a:avLst/>
          </a:prstGeom>
          <a:noFill/>
        </p:spPr>
        <p:txBody>
          <a:bodyPr wrap="none" rtlCol="0">
            <a:spAutoFit/>
          </a:bodyPr>
          <a:lstStyle/>
          <a:p>
            <a:r>
              <a:rPr lang="en-US" dirty="0"/>
              <a:t>Interpreted as </a:t>
            </a:r>
          </a:p>
        </p:txBody>
      </p:sp>
    </p:spTree>
    <p:extLst>
      <p:ext uri="{BB962C8B-B14F-4D97-AF65-F5344CB8AC3E}">
        <p14:creationId xmlns:p14="http://schemas.microsoft.com/office/powerpoint/2010/main" val="3962382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DEC4CE-90D8-49B9-9D01-8034D10CECF7}"/>
              </a:ext>
            </a:extLst>
          </p:cNvPr>
          <p:cNvSpPr>
            <a:spLocks noGrp="1"/>
          </p:cNvSpPr>
          <p:nvPr>
            <p:ph type="title"/>
          </p:nvPr>
        </p:nvSpPr>
        <p:spPr/>
        <p:txBody>
          <a:bodyPr/>
          <a:lstStyle/>
          <a:p>
            <a:r>
              <a:rPr lang="en-US" dirty="0"/>
              <a:t>Data Flow Graphs : How to get the value of a? </a:t>
            </a:r>
          </a:p>
        </p:txBody>
      </p:sp>
      <p:sp>
        <p:nvSpPr>
          <p:cNvPr id="7" name="Content Placeholder 6">
            <a:extLst>
              <a:ext uri="{FF2B5EF4-FFF2-40B4-BE49-F238E27FC236}">
                <a16:creationId xmlns:a16="http://schemas.microsoft.com/office/drawing/2014/main" id="{C1E08F1C-DBD2-4E15-923F-8D6A7DCCBEA7}"/>
              </a:ext>
            </a:extLst>
          </p:cNvPr>
          <p:cNvSpPr>
            <a:spLocks noGrp="1"/>
          </p:cNvSpPr>
          <p:nvPr>
            <p:ph idx="1"/>
          </p:nvPr>
        </p:nvSpPr>
        <p:spPr/>
        <p:txBody>
          <a:bodyPr/>
          <a:lstStyle/>
          <a:p>
            <a:r>
              <a:rPr lang="en-US" dirty="0"/>
              <a:t>Create a session</a:t>
            </a:r>
          </a:p>
          <a:p>
            <a:r>
              <a:rPr lang="en-US" dirty="0"/>
              <a:t>Assign it to variable </a:t>
            </a:r>
            <a:r>
              <a:rPr lang="en-US" b="1" dirty="0" err="1"/>
              <a:t>sess</a:t>
            </a:r>
            <a:r>
              <a:rPr lang="en-US" dirty="0"/>
              <a:t> so we can call it later </a:t>
            </a:r>
          </a:p>
          <a:p>
            <a:r>
              <a:rPr lang="en-US" dirty="0"/>
              <a:t>Within the session, evaluate the graph to fetch the value of a</a:t>
            </a:r>
          </a:p>
          <a:p>
            <a:endParaRPr lang="en-US" dirty="0"/>
          </a:p>
        </p:txBody>
      </p:sp>
    </p:spTree>
    <p:extLst>
      <p:ext uri="{BB962C8B-B14F-4D97-AF65-F5344CB8AC3E}">
        <p14:creationId xmlns:p14="http://schemas.microsoft.com/office/powerpoint/2010/main" val="3239037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3C6EA3-9C12-4046-98CD-E0960BF1D52B}"/>
              </a:ext>
            </a:extLst>
          </p:cNvPr>
          <p:cNvSpPr>
            <a:spLocks noGrp="1"/>
          </p:cNvSpPr>
          <p:nvPr>
            <p:ph sz="quarter" idx="16"/>
          </p:nvPr>
        </p:nvSpPr>
        <p:spPr/>
        <p:txBody>
          <a:bodyPr/>
          <a:lstStyle/>
          <a:p>
            <a:pPr marL="0" indent="0">
              <a:buNone/>
            </a:pPr>
            <a:r>
              <a:rPr lang="en-US" b="1" dirty="0"/>
              <a:t>import </a:t>
            </a:r>
            <a:r>
              <a:rPr lang="en-US" b="1" dirty="0" err="1"/>
              <a:t>tensorflow</a:t>
            </a:r>
            <a:r>
              <a:rPr lang="en-US" b="1" dirty="0"/>
              <a:t> as </a:t>
            </a:r>
            <a:r>
              <a:rPr lang="en-US" b="1" dirty="0" err="1"/>
              <a:t>tf</a:t>
            </a:r>
            <a:r>
              <a:rPr lang="en-US" b="1" dirty="0"/>
              <a:t> </a:t>
            </a:r>
          </a:p>
          <a:p>
            <a:pPr marL="0" indent="0">
              <a:buNone/>
            </a:pPr>
            <a:r>
              <a:rPr lang="en-US" b="1" dirty="0"/>
              <a:t>a = </a:t>
            </a:r>
            <a:r>
              <a:rPr lang="en-US" b="1" dirty="0" err="1"/>
              <a:t>tf.add</a:t>
            </a:r>
            <a:r>
              <a:rPr lang="en-US" b="1" dirty="0"/>
              <a:t>(3, 5)</a:t>
            </a:r>
          </a:p>
          <a:p>
            <a:pPr marL="0" indent="0">
              <a:buNone/>
            </a:pPr>
            <a:r>
              <a:rPr lang="en-US" b="1" dirty="0" err="1"/>
              <a:t>sess</a:t>
            </a:r>
            <a:r>
              <a:rPr lang="en-US" b="1" dirty="0"/>
              <a:t> = </a:t>
            </a:r>
            <a:r>
              <a:rPr lang="en-US" b="1" dirty="0" err="1"/>
              <a:t>tf.Session</a:t>
            </a:r>
            <a:r>
              <a:rPr lang="en-US" b="1" dirty="0"/>
              <a:t>() </a:t>
            </a:r>
          </a:p>
          <a:p>
            <a:pPr marL="0" indent="0">
              <a:buNone/>
            </a:pPr>
            <a:r>
              <a:rPr lang="en-US" b="1" dirty="0"/>
              <a:t>print </a:t>
            </a:r>
            <a:r>
              <a:rPr lang="en-US" b="1" dirty="0" err="1"/>
              <a:t>sess.run</a:t>
            </a:r>
            <a:r>
              <a:rPr lang="en-US" b="1" dirty="0"/>
              <a:t>(a) </a:t>
            </a:r>
          </a:p>
          <a:p>
            <a:pPr marL="0" indent="0">
              <a:buNone/>
            </a:pPr>
            <a:r>
              <a:rPr lang="en-US" b="1" dirty="0" err="1"/>
              <a:t>sess.close</a:t>
            </a:r>
            <a:r>
              <a:rPr lang="en-US" b="1" dirty="0"/>
              <a:t>() </a:t>
            </a:r>
          </a:p>
          <a:p>
            <a:endParaRPr lang="en-US" dirty="0"/>
          </a:p>
          <a:p>
            <a:endParaRPr lang="en-US" dirty="0"/>
          </a:p>
          <a:p>
            <a:endParaRPr lang="en-US" dirty="0"/>
          </a:p>
        </p:txBody>
      </p:sp>
      <p:sp>
        <p:nvSpPr>
          <p:cNvPr id="6" name="Title 5">
            <a:extLst>
              <a:ext uri="{FF2B5EF4-FFF2-40B4-BE49-F238E27FC236}">
                <a16:creationId xmlns:a16="http://schemas.microsoft.com/office/drawing/2014/main" id="{57DEC4CE-90D8-49B9-9D01-8034D10CECF7}"/>
              </a:ext>
            </a:extLst>
          </p:cNvPr>
          <p:cNvSpPr>
            <a:spLocks noGrp="1"/>
          </p:cNvSpPr>
          <p:nvPr>
            <p:ph type="title"/>
          </p:nvPr>
        </p:nvSpPr>
        <p:spPr/>
        <p:txBody>
          <a:bodyPr/>
          <a:lstStyle/>
          <a:p>
            <a:r>
              <a:rPr lang="en-US" dirty="0"/>
              <a:t>Data Flow Graphs : How to get the value of a? </a:t>
            </a:r>
          </a:p>
        </p:txBody>
      </p:sp>
      <p:sp>
        <p:nvSpPr>
          <p:cNvPr id="7" name="Content Placeholder 6">
            <a:extLst>
              <a:ext uri="{FF2B5EF4-FFF2-40B4-BE49-F238E27FC236}">
                <a16:creationId xmlns:a16="http://schemas.microsoft.com/office/drawing/2014/main" id="{C1E08F1C-DBD2-4E15-923F-8D6A7DCCBEA7}"/>
              </a:ext>
            </a:extLst>
          </p:cNvPr>
          <p:cNvSpPr>
            <a:spLocks noGrp="1"/>
          </p:cNvSpPr>
          <p:nvPr>
            <p:ph idx="14"/>
          </p:nvPr>
        </p:nvSpPr>
        <p:spPr/>
        <p:txBody>
          <a:bodyPr/>
          <a:lstStyle/>
          <a:p>
            <a:r>
              <a:rPr lang="en-US" dirty="0"/>
              <a:t>The session will look at the graph, and think:  How can I get the value of a? </a:t>
            </a:r>
          </a:p>
          <a:p>
            <a:r>
              <a:rPr lang="en-US" dirty="0"/>
              <a:t>then it computes all the nodes that leads to a. </a:t>
            </a:r>
          </a:p>
        </p:txBody>
      </p:sp>
      <p:pic>
        <p:nvPicPr>
          <p:cNvPr id="4" name="Picture 3">
            <a:extLst>
              <a:ext uri="{FF2B5EF4-FFF2-40B4-BE49-F238E27FC236}">
                <a16:creationId xmlns:a16="http://schemas.microsoft.com/office/drawing/2014/main" id="{808B3B5D-CE1F-4C14-A31E-7A8E0594FB43}"/>
              </a:ext>
            </a:extLst>
          </p:cNvPr>
          <p:cNvPicPr>
            <a:picLocks noChangeAspect="1"/>
          </p:cNvPicPr>
          <p:nvPr/>
        </p:nvPicPr>
        <p:blipFill>
          <a:blip r:embed="rId2"/>
          <a:stretch>
            <a:fillRect/>
          </a:stretch>
        </p:blipFill>
        <p:spPr>
          <a:xfrm>
            <a:off x="6083649" y="3240468"/>
            <a:ext cx="2969009" cy="1469263"/>
          </a:xfrm>
          <a:prstGeom prst="rect">
            <a:avLst/>
          </a:prstGeom>
        </p:spPr>
      </p:pic>
    </p:spTree>
    <p:extLst>
      <p:ext uri="{BB962C8B-B14F-4D97-AF65-F5344CB8AC3E}">
        <p14:creationId xmlns:p14="http://schemas.microsoft.com/office/powerpoint/2010/main" val="830482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3306A9-0406-4209-B9B1-7880F2A24799}"/>
              </a:ext>
            </a:extLst>
          </p:cNvPr>
          <p:cNvSpPr>
            <a:spLocks noGrp="1"/>
          </p:cNvSpPr>
          <p:nvPr>
            <p:ph type="title"/>
          </p:nvPr>
        </p:nvSpPr>
        <p:spPr/>
        <p:txBody>
          <a:bodyPr/>
          <a:lstStyle/>
          <a:p>
            <a:r>
              <a:rPr lang="en-US" dirty="0" err="1"/>
              <a:t>tf.Session</a:t>
            </a:r>
            <a:r>
              <a:rPr lang="en-US" dirty="0"/>
              <a:t>()</a:t>
            </a:r>
          </a:p>
        </p:txBody>
      </p:sp>
      <p:sp>
        <p:nvSpPr>
          <p:cNvPr id="6" name="Content Placeholder 5">
            <a:extLst>
              <a:ext uri="{FF2B5EF4-FFF2-40B4-BE49-F238E27FC236}">
                <a16:creationId xmlns:a16="http://schemas.microsoft.com/office/drawing/2014/main" id="{7C2978CD-E814-4DF4-AAFF-3010602CC23D}"/>
              </a:ext>
            </a:extLst>
          </p:cNvPr>
          <p:cNvSpPr>
            <a:spLocks noGrp="1"/>
          </p:cNvSpPr>
          <p:nvPr>
            <p:ph idx="1"/>
          </p:nvPr>
        </p:nvSpPr>
        <p:spPr/>
        <p:txBody>
          <a:bodyPr/>
          <a:lstStyle/>
          <a:p>
            <a:pPr marL="0" indent="0">
              <a:buNone/>
            </a:pPr>
            <a:r>
              <a:rPr lang="en-US" dirty="0"/>
              <a:t>A Session object encapsulates the environment in which Operation objects are executed, and Tensor objects are evaluated.</a:t>
            </a:r>
          </a:p>
          <a:p>
            <a:r>
              <a:rPr lang="en-US" dirty="0"/>
              <a:t>In the single-process version of TensorFlow, sessions do not share any state. They may share the same graph (if they are both created with the same default graph), but the stateful components (such as the </a:t>
            </a:r>
            <a:r>
              <a:rPr lang="en-US" dirty="0" err="1"/>
              <a:t>tf.Variable</a:t>
            </a:r>
            <a:r>
              <a:rPr lang="en-US" dirty="0"/>
              <a:t> objects) will assume different values in the different sessions.</a:t>
            </a:r>
          </a:p>
          <a:p>
            <a:r>
              <a:rPr lang="en-US" dirty="0"/>
              <a:t>Session would’ve it own copy, unlike pointers in CPP</a:t>
            </a:r>
          </a:p>
          <a:p>
            <a:endParaRPr lang="en-US" dirty="0"/>
          </a:p>
        </p:txBody>
      </p:sp>
      <p:pic>
        <p:nvPicPr>
          <p:cNvPr id="4" name="Content Placeholder 7">
            <a:extLst>
              <a:ext uri="{FF2B5EF4-FFF2-40B4-BE49-F238E27FC236}">
                <a16:creationId xmlns:a16="http://schemas.microsoft.com/office/drawing/2014/main" id="{7E42AEC8-B776-4E02-91C0-FB8599DA2154}"/>
              </a:ext>
            </a:extLst>
          </p:cNvPr>
          <p:cNvPicPr>
            <a:picLocks noChangeAspect="1"/>
          </p:cNvPicPr>
          <p:nvPr/>
        </p:nvPicPr>
        <p:blipFill>
          <a:blip r:embed="rId2"/>
          <a:stretch>
            <a:fillRect/>
          </a:stretch>
        </p:blipFill>
        <p:spPr>
          <a:xfrm>
            <a:off x="2466893" y="3570305"/>
            <a:ext cx="1400431" cy="784131"/>
          </a:xfrm>
          <a:prstGeom prst="rect">
            <a:avLst/>
          </a:prstGeom>
        </p:spPr>
      </p:pic>
      <p:pic>
        <p:nvPicPr>
          <p:cNvPr id="5" name="Content Placeholder 7">
            <a:extLst>
              <a:ext uri="{FF2B5EF4-FFF2-40B4-BE49-F238E27FC236}">
                <a16:creationId xmlns:a16="http://schemas.microsoft.com/office/drawing/2014/main" id="{5EE7140F-FA06-4F81-806D-4244EA9997CB}"/>
              </a:ext>
            </a:extLst>
          </p:cNvPr>
          <p:cNvPicPr>
            <a:picLocks noChangeAspect="1"/>
          </p:cNvPicPr>
          <p:nvPr/>
        </p:nvPicPr>
        <p:blipFill>
          <a:blip r:embed="rId2"/>
          <a:stretch>
            <a:fillRect/>
          </a:stretch>
        </p:blipFill>
        <p:spPr>
          <a:xfrm>
            <a:off x="891161" y="4839749"/>
            <a:ext cx="1400431" cy="784131"/>
          </a:xfrm>
          <a:prstGeom prst="rect">
            <a:avLst/>
          </a:prstGeom>
        </p:spPr>
      </p:pic>
      <p:pic>
        <p:nvPicPr>
          <p:cNvPr id="8" name="Content Placeholder 7">
            <a:extLst>
              <a:ext uri="{FF2B5EF4-FFF2-40B4-BE49-F238E27FC236}">
                <a16:creationId xmlns:a16="http://schemas.microsoft.com/office/drawing/2014/main" id="{737C00F8-388D-4308-B52A-8B3FADDEFAD9}"/>
              </a:ext>
            </a:extLst>
          </p:cNvPr>
          <p:cNvPicPr>
            <a:picLocks noChangeAspect="1"/>
          </p:cNvPicPr>
          <p:nvPr/>
        </p:nvPicPr>
        <p:blipFill>
          <a:blip r:embed="rId2"/>
          <a:stretch>
            <a:fillRect/>
          </a:stretch>
        </p:blipFill>
        <p:spPr>
          <a:xfrm>
            <a:off x="7258405" y="4826751"/>
            <a:ext cx="1400431" cy="784131"/>
          </a:xfrm>
          <a:prstGeom prst="rect">
            <a:avLst/>
          </a:prstGeom>
        </p:spPr>
      </p:pic>
      <p:pic>
        <p:nvPicPr>
          <p:cNvPr id="9" name="Content Placeholder 7">
            <a:extLst>
              <a:ext uri="{FF2B5EF4-FFF2-40B4-BE49-F238E27FC236}">
                <a16:creationId xmlns:a16="http://schemas.microsoft.com/office/drawing/2014/main" id="{A671554D-D726-4C91-BA8A-A2A70912C43E}"/>
              </a:ext>
            </a:extLst>
          </p:cNvPr>
          <p:cNvPicPr>
            <a:picLocks noChangeAspect="1"/>
          </p:cNvPicPr>
          <p:nvPr/>
        </p:nvPicPr>
        <p:blipFill>
          <a:blip r:embed="rId2"/>
          <a:stretch>
            <a:fillRect/>
          </a:stretch>
        </p:blipFill>
        <p:spPr>
          <a:xfrm>
            <a:off x="9900408" y="4826750"/>
            <a:ext cx="1400431" cy="784131"/>
          </a:xfrm>
          <a:prstGeom prst="rect">
            <a:avLst/>
          </a:prstGeom>
        </p:spPr>
      </p:pic>
      <p:sp>
        <p:nvSpPr>
          <p:cNvPr id="2" name="TextBox 1">
            <a:extLst>
              <a:ext uri="{FF2B5EF4-FFF2-40B4-BE49-F238E27FC236}">
                <a16:creationId xmlns:a16="http://schemas.microsoft.com/office/drawing/2014/main" id="{008176B6-03D3-48B5-A41B-D7748E3D05E1}"/>
              </a:ext>
            </a:extLst>
          </p:cNvPr>
          <p:cNvSpPr txBox="1"/>
          <p:nvPr/>
        </p:nvSpPr>
        <p:spPr>
          <a:xfrm>
            <a:off x="706726" y="5005312"/>
            <a:ext cx="276038" cy="307777"/>
          </a:xfrm>
          <a:prstGeom prst="rect">
            <a:avLst/>
          </a:prstGeom>
          <a:noFill/>
        </p:spPr>
        <p:txBody>
          <a:bodyPr wrap="none" rtlCol="0">
            <a:spAutoFit/>
          </a:bodyPr>
          <a:lstStyle/>
          <a:p>
            <a:pPr>
              <a:spcBef>
                <a:spcPts val="1000"/>
              </a:spcBef>
              <a:buClr>
                <a:schemeClr val="accent1"/>
              </a:buClr>
              <a:buSzPct val="90000"/>
            </a:pPr>
            <a:r>
              <a:rPr lang="en-US" sz="1400" dirty="0"/>
              <a:t>3</a:t>
            </a:r>
          </a:p>
        </p:txBody>
      </p:sp>
      <p:sp>
        <p:nvSpPr>
          <p:cNvPr id="11" name="TextBox 10">
            <a:extLst>
              <a:ext uri="{FF2B5EF4-FFF2-40B4-BE49-F238E27FC236}">
                <a16:creationId xmlns:a16="http://schemas.microsoft.com/office/drawing/2014/main" id="{467D1E04-B83F-4D10-877A-EA9E86694AB5}"/>
              </a:ext>
            </a:extLst>
          </p:cNvPr>
          <p:cNvSpPr txBox="1"/>
          <p:nvPr/>
        </p:nvSpPr>
        <p:spPr>
          <a:xfrm>
            <a:off x="698632" y="5240174"/>
            <a:ext cx="276038" cy="307777"/>
          </a:xfrm>
          <a:prstGeom prst="rect">
            <a:avLst/>
          </a:prstGeom>
          <a:noFill/>
        </p:spPr>
        <p:txBody>
          <a:bodyPr wrap="none" rtlCol="0">
            <a:spAutoFit/>
          </a:bodyPr>
          <a:lstStyle/>
          <a:p>
            <a:pPr>
              <a:spcBef>
                <a:spcPts val="1000"/>
              </a:spcBef>
              <a:buClr>
                <a:schemeClr val="accent1"/>
              </a:buClr>
              <a:buSzPct val="90000"/>
            </a:pPr>
            <a:r>
              <a:rPr lang="en-US" sz="1400" dirty="0"/>
              <a:t>4</a:t>
            </a:r>
          </a:p>
        </p:txBody>
      </p:sp>
      <p:pic>
        <p:nvPicPr>
          <p:cNvPr id="12" name="Content Placeholder 7">
            <a:extLst>
              <a:ext uri="{FF2B5EF4-FFF2-40B4-BE49-F238E27FC236}">
                <a16:creationId xmlns:a16="http://schemas.microsoft.com/office/drawing/2014/main" id="{B33F43E5-2F00-411B-BED5-553690A5ABD5}"/>
              </a:ext>
            </a:extLst>
          </p:cNvPr>
          <p:cNvPicPr>
            <a:picLocks noChangeAspect="1"/>
          </p:cNvPicPr>
          <p:nvPr/>
        </p:nvPicPr>
        <p:blipFill>
          <a:blip r:embed="rId2"/>
          <a:stretch>
            <a:fillRect/>
          </a:stretch>
        </p:blipFill>
        <p:spPr>
          <a:xfrm>
            <a:off x="4171047" y="4821862"/>
            <a:ext cx="1400431" cy="784131"/>
          </a:xfrm>
          <a:prstGeom prst="rect">
            <a:avLst/>
          </a:prstGeom>
        </p:spPr>
      </p:pic>
      <p:sp>
        <p:nvSpPr>
          <p:cNvPr id="13" name="TextBox 12">
            <a:extLst>
              <a:ext uri="{FF2B5EF4-FFF2-40B4-BE49-F238E27FC236}">
                <a16:creationId xmlns:a16="http://schemas.microsoft.com/office/drawing/2014/main" id="{48FDC776-1858-41B3-8153-EAA01F6E3974}"/>
              </a:ext>
            </a:extLst>
          </p:cNvPr>
          <p:cNvSpPr txBox="1"/>
          <p:nvPr/>
        </p:nvSpPr>
        <p:spPr>
          <a:xfrm>
            <a:off x="3986612" y="4987425"/>
            <a:ext cx="276038" cy="307777"/>
          </a:xfrm>
          <a:prstGeom prst="rect">
            <a:avLst/>
          </a:prstGeom>
          <a:noFill/>
        </p:spPr>
        <p:txBody>
          <a:bodyPr wrap="none" rtlCol="0">
            <a:spAutoFit/>
          </a:bodyPr>
          <a:lstStyle/>
          <a:p>
            <a:pPr>
              <a:spcBef>
                <a:spcPts val="1000"/>
              </a:spcBef>
              <a:buClr>
                <a:schemeClr val="accent1"/>
              </a:buClr>
              <a:buSzPct val="90000"/>
            </a:pPr>
            <a:r>
              <a:rPr lang="en-US" sz="1400" dirty="0"/>
              <a:t>3</a:t>
            </a:r>
          </a:p>
        </p:txBody>
      </p:sp>
      <p:sp>
        <p:nvSpPr>
          <p:cNvPr id="14" name="TextBox 13">
            <a:extLst>
              <a:ext uri="{FF2B5EF4-FFF2-40B4-BE49-F238E27FC236}">
                <a16:creationId xmlns:a16="http://schemas.microsoft.com/office/drawing/2014/main" id="{B8451F07-6B9B-4D92-8B3D-1F191199869E}"/>
              </a:ext>
            </a:extLst>
          </p:cNvPr>
          <p:cNvSpPr txBox="1"/>
          <p:nvPr/>
        </p:nvSpPr>
        <p:spPr>
          <a:xfrm>
            <a:off x="3978518" y="5222287"/>
            <a:ext cx="276038" cy="307777"/>
          </a:xfrm>
          <a:prstGeom prst="rect">
            <a:avLst/>
          </a:prstGeom>
          <a:noFill/>
        </p:spPr>
        <p:txBody>
          <a:bodyPr wrap="none" rtlCol="0">
            <a:spAutoFit/>
          </a:bodyPr>
          <a:lstStyle/>
          <a:p>
            <a:pPr>
              <a:spcBef>
                <a:spcPts val="1000"/>
              </a:spcBef>
              <a:buClr>
                <a:schemeClr val="accent1"/>
              </a:buClr>
              <a:buSzPct val="90000"/>
            </a:pPr>
            <a:r>
              <a:rPr lang="en-US" sz="1400" dirty="0"/>
              <a:t>4</a:t>
            </a:r>
          </a:p>
        </p:txBody>
      </p:sp>
      <p:sp>
        <p:nvSpPr>
          <p:cNvPr id="15" name="TextBox 14">
            <a:extLst>
              <a:ext uri="{FF2B5EF4-FFF2-40B4-BE49-F238E27FC236}">
                <a16:creationId xmlns:a16="http://schemas.microsoft.com/office/drawing/2014/main" id="{090D66F6-8DE6-4B90-8E19-868550EBC696}"/>
              </a:ext>
            </a:extLst>
          </p:cNvPr>
          <p:cNvSpPr txBox="1"/>
          <p:nvPr/>
        </p:nvSpPr>
        <p:spPr>
          <a:xfrm>
            <a:off x="1161610" y="5746533"/>
            <a:ext cx="859531" cy="307777"/>
          </a:xfrm>
          <a:prstGeom prst="rect">
            <a:avLst/>
          </a:prstGeom>
          <a:noFill/>
        </p:spPr>
        <p:txBody>
          <a:bodyPr wrap="none" rtlCol="0">
            <a:spAutoFit/>
          </a:bodyPr>
          <a:lstStyle/>
          <a:p>
            <a:pPr>
              <a:spcBef>
                <a:spcPts val="1000"/>
              </a:spcBef>
              <a:buClr>
                <a:schemeClr val="accent1"/>
              </a:buClr>
              <a:buSzPct val="90000"/>
            </a:pPr>
            <a:r>
              <a:rPr lang="en-US" sz="1400" dirty="0">
                <a:solidFill>
                  <a:srgbClr val="FF0000"/>
                </a:solidFill>
              </a:rPr>
              <a:t>Session 1</a:t>
            </a:r>
          </a:p>
        </p:txBody>
      </p:sp>
      <p:sp>
        <p:nvSpPr>
          <p:cNvPr id="16" name="TextBox 15">
            <a:extLst>
              <a:ext uri="{FF2B5EF4-FFF2-40B4-BE49-F238E27FC236}">
                <a16:creationId xmlns:a16="http://schemas.microsoft.com/office/drawing/2014/main" id="{B6B3296A-22E1-42C3-BF26-E060FC2F56F1}"/>
              </a:ext>
            </a:extLst>
          </p:cNvPr>
          <p:cNvSpPr txBox="1"/>
          <p:nvPr/>
        </p:nvSpPr>
        <p:spPr>
          <a:xfrm>
            <a:off x="4342756" y="5737590"/>
            <a:ext cx="859531" cy="307777"/>
          </a:xfrm>
          <a:prstGeom prst="rect">
            <a:avLst/>
          </a:prstGeom>
          <a:noFill/>
        </p:spPr>
        <p:txBody>
          <a:bodyPr wrap="none" rtlCol="0">
            <a:spAutoFit/>
          </a:bodyPr>
          <a:lstStyle/>
          <a:p>
            <a:pPr>
              <a:spcBef>
                <a:spcPts val="1000"/>
              </a:spcBef>
              <a:buClr>
                <a:schemeClr val="accent1"/>
              </a:buClr>
              <a:buSzPct val="90000"/>
            </a:pPr>
            <a:r>
              <a:rPr lang="en-US" sz="1400" dirty="0">
                <a:solidFill>
                  <a:srgbClr val="FF0000"/>
                </a:solidFill>
              </a:rPr>
              <a:t>Session 2</a:t>
            </a:r>
          </a:p>
        </p:txBody>
      </p:sp>
      <p:cxnSp>
        <p:nvCxnSpPr>
          <p:cNvPr id="18" name="Straight Connector 17">
            <a:extLst>
              <a:ext uri="{FF2B5EF4-FFF2-40B4-BE49-F238E27FC236}">
                <a16:creationId xmlns:a16="http://schemas.microsoft.com/office/drawing/2014/main" id="{A9F304E7-B6FF-41D3-AAEC-2BD9F0E084DF}"/>
              </a:ext>
            </a:extLst>
          </p:cNvPr>
          <p:cNvCxnSpPr>
            <a:cxnSpLocks/>
          </p:cNvCxnSpPr>
          <p:nvPr/>
        </p:nvCxnSpPr>
        <p:spPr>
          <a:xfrm>
            <a:off x="6083734" y="3154261"/>
            <a:ext cx="0" cy="289110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F0A11BA-86EE-48AC-89B6-CECA0D9CC147}"/>
              </a:ext>
            </a:extLst>
          </p:cNvPr>
          <p:cNvSpPr txBox="1"/>
          <p:nvPr/>
        </p:nvSpPr>
        <p:spPr>
          <a:xfrm>
            <a:off x="8871354" y="3454167"/>
            <a:ext cx="608195" cy="307777"/>
          </a:xfrm>
          <a:prstGeom prst="rect">
            <a:avLst/>
          </a:prstGeom>
          <a:noFill/>
        </p:spPr>
        <p:txBody>
          <a:bodyPr wrap="square" rtlCol="0">
            <a:spAutoFit/>
          </a:bodyPr>
          <a:lstStyle/>
          <a:p>
            <a:pPr>
              <a:spcBef>
                <a:spcPts val="1000"/>
              </a:spcBef>
              <a:buClr>
                <a:schemeClr val="accent1"/>
              </a:buClr>
              <a:buSzPct val="90000"/>
            </a:pPr>
            <a:r>
              <a:rPr lang="en-US" sz="1400" dirty="0"/>
              <a:t>X =3</a:t>
            </a:r>
          </a:p>
        </p:txBody>
      </p:sp>
      <p:sp>
        <p:nvSpPr>
          <p:cNvPr id="22" name="TextBox 21">
            <a:extLst>
              <a:ext uri="{FF2B5EF4-FFF2-40B4-BE49-F238E27FC236}">
                <a16:creationId xmlns:a16="http://schemas.microsoft.com/office/drawing/2014/main" id="{96BA2F64-9DEB-475C-B1D5-1FE4C744E433}"/>
              </a:ext>
            </a:extLst>
          </p:cNvPr>
          <p:cNvSpPr txBox="1"/>
          <p:nvPr/>
        </p:nvSpPr>
        <p:spPr>
          <a:xfrm>
            <a:off x="8871355" y="3761944"/>
            <a:ext cx="494046" cy="307777"/>
          </a:xfrm>
          <a:prstGeom prst="rect">
            <a:avLst/>
          </a:prstGeom>
          <a:noFill/>
        </p:spPr>
        <p:txBody>
          <a:bodyPr wrap="none" rtlCol="0">
            <a:spAutoFit/>
          </a:bodyPr>
          <a:lstStyle/>
          <a:p>
            <a:pPr>
              <a:spcBef>
                <a:spcPts val="1000"/>
              </a:spcBef>
              <a:buClr>
                <a:schemeClr val="accent1"/>
              </a:buClr>
              <a:buSzPct val="90000"/>
            </a:pPr>
            <a:r>
              <a:rPr lang="en-US" sz="1400" dirty="0"/>
              <a:t>Y =4</a:t>
            </a:r>
          </a:p>
        </p:txBody>
      </p:sp>
      <p:sp>
        <p:nvSpPr>
          <p:cNvPr id="24" name="TextBox 23">
            <a:extLst>
              <a:ext uri="{FF2B5EF4-FFF2-40B4-BE49-F238E27FC236}">
                <a16:creationId xmlns:a16="http://schemas.microsoft.com/office/drawing/2014/main" id="{302139E0-07EC-4D3B-B926-6A76083554F5}"/>
              </a:ext>
            </a:extLst>
          </p:cNvPr>
          <p:cNvSpPr txBox="1"/>
          <p:nvPr/>
        </p:nvSpPr>
        <p:spPr>
          <a:xfrm>
            <a:off x="7562306" y="5746533"/>
            <a:ext cx="859531" cy="307777"/>
          </a:xfrm>
          <a:prstGeom prst="rect">
            <a:avLst/>
          </a:prstGeom>
          <a:noFill/>
        </p:spPr>
        <p:txBody>
          <a:bodyPr wrap="none" rtlCol="0">
            <a:spAutoFit/>
          </a:bodyPr>
          <a:lstStyle/>
          <a:p>
            <a:pPr>
              <a:spcBef>
                <a:spcPts val="1000"/>
              </a:spcBef>
              <a:buClr>
                <a:schemeClr val="accent1"/>
              </a:buClr>
              <a:buSzPct val="90000"/>
            </a:pPr>
            <a:r>
              <a:rPr lang="en-US" sz="1400" dirty="0">
                <a:solidFill>
                  <a:srgbClr val="FF0000"/>
                </a:solidFill>
              </a:rPr>
              <a:t>Session 1</a:t>
            </a:r>
          </a:p>
        </p:txBody>
      </p:sp>
      <p:sp>
        <p:nvSpPr>
          <p:cNvPr id="25" name="TextBox 24">
            <a:extLst>
              <a:ext uri="{FF2B5EF4-FFF2-40B4-BE49-F238E27FC236}">
                <a16:creationId xmlns:a16="http://schemas.microsoft.com/office/drawing/2014/main" id="{5B3CB61D-48E3-448A-A267-D6AF349117DD}"/>
              </a:ext>
            </a:extLst>
          </p:cNvPr>
          <p:cNvSpPr txBox="1"/>
          <p:nvPr/>
        </p:nvSpPr>
        <p:spPr>
          <a:xfrm>
            <a:off x="10170857" y="5737589"/>
            <a:ext cx="859531" cy="307777"/>
          </a:xfrm>
          <a:prstGeom prst="rect">
            <a:avLst/>
          </a:prstGeom>
          <a:noFill/>
        </p:spPr>
        <p:txBody>
          <a:bodyPr wrap="none" rtlCol="0">
            <a:spAutoFit/>
          </a:bodyPr>
          <a:lstStyle/>
          <a:p>
            <a:pPr>
              <a:spcBef>
                <a:spcPts val="1000"/>
              </a:spcBef>
              <a:buClr>
                <a:schemeClr val="accent1"/>
              </a:buClr>
              <a:buSzPct val="90000"/>
            </a:pPr>
            <a:r>
              <a:rPr lang="en-US" sz="1400" dirty="0">
                <a:solidFill>
                  <a:srgbClr val="FF0000"/>
                </a:solidFill>
              </a:rPr>
              <a:t>Session 2</a:t>
            </a:r>
          </a:p>
        </p:txBody>
      </p:sp>
      <p:cxnSp>
        <p:nvCxnSpPr>
          <p:cNvPr id="27" name="Straight Arrow Connector 26">
            <a:extLst>
              <a:ext uri="{FF2B5EF4-FFF2-40B4-BE49-F238E27FC236}">
                <a16:creationId xmlns:a16="http://schemas.microsoft.com/office/drawing/2014/main" id="{4A5B2B4D-2A6A-47CD-8FE0-9A1C1D18E45C}"/>
              </a:ext>
            </a:extLst>
          </p:cNvPr>
          <p:cNvCxnSpPr/>
          <p:nvPr/>
        </p:nvCxnSpPr>
        <p:spPr>
          <a:xfrm flipV="1">
            <a:off x="7424257" y="3761944"/>
            <a:ext cx="1447097" cy="1243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12EA44A-2732-4CCE-8BD9-415BFF6EE473}"/>
              </a:ext>
            </a:extLst>
          </p:cNvPr>
          <p:cNvCxnSpPr/>
          <p:nvPr/>
        </p:nvCxnSpPr>
        <p:spPr>
          <a:xfrm flipH="1" flipV="1">
            <a:off x="9365401" y="3761944"/>
            <a:ext cx="734944" cy="1243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E48A6B1-75B8-42FD-AD97-17D41B13F864}"/>
              </a:ext>
            </a:extLst>
          </p:cNvPr>
          <p:cNvSpPr txBox="1"/>
          <p:nvPr/>
        </p:nvSpPr>
        <p:spPr>
          <a:xfrm>
            <a:off x="6502764" y="3023963"/>
            <a:ext cx="5359801" cy="651460"/>
          </a:xfrm>
          <a:prstGeom prst="rect">
            <a:avLst/>
          </a:prstGeom>
          <a:noFill/>
        </p:spPr>
        <p:txBody>
          <a:bodyPr wrap="none" rtlCol="0">
            <a:spAutoFit/>
          </a:bodyPr>
          <a:lstStyle/>
          <a:p>
            <a:pPr>
              <a:spcBef>
                <a:spcPts val="1000"/>
              </a:spcBef>
              <a:buClr>
                <a:schemeClr val="accent1"/>
              </a:buClr>
              <a:buSzPct val="90000"/>
            </a:pPr>
            <a:r>
              <a:rPr lang="en-US" sz="1400" dirty="0"/>
              <a:t>Changes made to X in one session wont effect the value of X in another</a:t>
            </a:r>
          </a:p>
          <a:p>
            <a:pPr>
              <a:spcBef>
                <a:spcPts val="1000"/>
              </a:spcBef>
              <a:buClr>
                <a:schemeClr val="accent1"/>
              </a:buClr>
              <a:buSzPct val="90000"/>
            </a:pPr>
            <a:r>
              <a:rPr lang="en-US" sz="1400" dirty="0" err="1"/>
              <a:t>Eg</a:t>
            </a:r>
            <a:r>
              <a:rPr lang="en-US" sz="1400" dirty="0"/>
              <a:t> : X= X+Y</a:t>
            </a:r>
          </a:p>
        </p:txBody>
      </p:sp>
      <p:sp>
        <p:nvSpPr>
          <p:cNvPr id="33" name="&quot;Not Allowed&quot; Symbol 32">
            <a:extLst>
              <a:ext uri="{FF2B5EF4-FFF2-40B4-BE49-F238E27FC236}">
                <a16:creationId xmlns:a16="http://schemas.microsoft.com/office/drawing/2014/main" id="{0611661C-AD51-471E-BC04-A96944456966}"/>
              </a:ext>
            </a:extLst>
          </p:cNvPr>
          <p:cNvSpPr/>
          <p:nvPr/>
        </p:nvSpPr>
        <p:spPr>
          <a:xfrm>
            <a:off x="9544701" y="4260145"/>
            <a:ext cx="435806" cy="415211"/>
          </a:xfrm>
          <a:prstGeom prst="noSmoking">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tx1"/>
              </a:solidFill>
            </a:endParaRPr>
          </a:p>
        </p:txBody>
      </p:sp>
      <p:sp>
        <p:nvSpPr>
          <p:cNvPr id="35" name="&quot;Not Allowed&quot; Symbol 34">
            <a:extLst>
              <a:ext uri="{FF2B5EF4-FFF2-40B4-BE49-F238E27FC236}">
                <a16:creationId xmlns:a16="http://schemas.microsoft.com/office/drawing/2014/main" id="{8328BF8D-DC77-489B-8498-62DCDB4906F0}"/>
              </a:ext>
            </a:extLst>
          </p:cNvPr>
          <p:cNvSpPr/>
          <p:nvPr/>
        </p:nvSpPr>
        <p:spPr>
          <a:xfrm>
            <a:off x="7979677" y="4136109"/>
            <a:ext cx="435806" cy="415211"/>
          </a:xfrm>
          <a:prstGeom prst="noSmoking">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tx1"/>
              </a:solidFill>
            </a:endParaRPr>
          </a:p>
        </p:txBody>
      </p:sp>
    </p:spTree>
    <p:extLst>
      <p:ext uri="{BB962C8B-B14F-4D97-AF65-F5344CB8AC3E}">
        <p14:creationId xmlns:p14="http://schemas.microsoft.com/office/powerpoint/2010/main" val="331706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99B37-71E2-4070-BAF2-335D8BDE7075}"/>
              </a:ext>
            </a:extLst>
          </p:cNvPr>
          <p:cNvSpPr>
            <a:spLocks noGrp="1"/>
          </p:cNvSpPr>
          <p:nvPr>
            <p:ph type="title"/>
          </p:nvPr>
        </p:nvSpPr>
        <p:spPr/>
        <p:txBody>
          <a:bodyPr/>
          <a:lstStyle/>
          <a:p>
            <a:r>
              <a:rPr lang="en-US" dirty="0" err="1"/>
              <a:t>Tensorflow</a:t>
            </a:r>
            <a:r>
              <a:rPr lang="en-US" dirty="0"/>
              <a:t> Program - Summary</a:t>
            </a:r>
            <a:br>
              <a:rPr lang="en-US" dirty="0"/>
            </a:br>
            <a:br>
              <a:rPr lang="en-US" dirty="0"/>
            </a:br>
            <a:r>
              <a:rPr lang="en-US" dirty="0"/>
              <a:t> </a:t>
            </a:r>
          </a:p>
        </p:txBody>
      </p:sp>
      <p:sp>
        <p:nvSpPr>
          <p:cNvPr id="5" name="TextBox 4">
            <a:extLst>
              <a:ext uri="{FF2B5EF4-FFF2-40B4-BE49-F238E27FC236}">
                <a16:creationId xmlns:a16="http://schemas.microsoft.com/office/drawing/2014/main" id="{199413AE-4484-4A7A-B1B3-A9CE72688FB3}"/>
              </a:ext>
            </a:extLst>
          </p:cNvPr>
          <p:cNvSpPr txBox="1"/>
          <p:nvPr/>
        </p:nvSpPr>
        <p:spPr>
          <a:xfrm>
            <a:off x="4204935" y="1896444"/>
            <a:ext cx="3603751" cy="584775"/>
          </a:xfrm>
          <a:prstGeom prst="rect">
            <a:avLst/>
          </a:prstGeom>
          <a:noFill/>
        </p:spPr>
        <p:txBody>
          <a:bodyPr wrap="square" rtlCol="0">
            <a:spAutoFit/>
          </a:bodyPr>
          <a:lstStyle/>
          <a:p>
            <a:r>
              <a:rPr lang="en-US" sz="3200" dirty="0" err="1"/>
              <a:t>Tensorflow</a:t>
            </a:r>
            <a:r>
              <a:rPr lang="en-US" sz="3200" dirty="0"/>
              <a:t> Program</a:t>
            </a:r>
          </a:p>
        </p:txBody>
      </p:sp>
      <p:sp>
        <p:nvSpPr>
          <p:cNvPr id="6" name="TextBox 5">
            <a:extLst>
              <a:ext uri="{FF2B5EF4-FFF2-40B4-BE49-F238E27FC236}">
                <a16:creationId xmlns:a16="http://schemas.microsoft.com/office/drawing/2014/main" id="{BB117A92-5CB7-4157-8D7E-74B94ED1A48B}"/>
              </a:ext>
            </a:extLst>
          </p:cNvPr>
          <p:cNvSpPr txBox="1"/>
          <p:nvPr/>
        </p:nvSpPr>
        <p:spPr>
          <a:xfrm>
            <a:off x="2230481" y="3808021"/>
            <a:ext cx="3817884" cy="1446550"/>
          </a:xfrm>
          <a:prstGeom prst="rect">
            <a:avLst/>
          </a:prstGeom>
          <a:noFill/>
        </p:spPr>
        <p:txBody>
          <a:bodyPr wrap="square" rtlCol="0">
            <a:spAutoFit/>
          </a:bodyPr>
          <a:lstStyle/>
          <a:p>
            <a:r>
              <a:rPr lang="en-US" sz="3200" dirty="0"/>
              <a:t>Construction Phase</a:t>
            </a:r>
          </a:p>
          <a:p>
            <a:r>
              <a:rPr lang="en-US" sz="2800" dirty="0">
                <a:solidFill>
                  <a:srgbClr val="FF0000"/>
                </a:solidFill>
              </a:rPr>
              <a:t>import </a:t>
            </a:r>
            <a:r>
              <a:rPr lang="en-US" sz="2800" dirty="0" err="1">
                <a:solidFill>
                  <a:srgbClr val="FF0000"/>
                </a:solidFill>
              </a:rPr>
              <a:t>tensorflow</a:t>
            </a:r>
            <a:r>
              <a:rPr lang="en-US" sz="2800" dirty="0">
                <a:solidFill>
                  <a:srgbClr val="FF0000"/>
                </a:solidFill>
              </a:rPr>
              <a:t> as </a:t>
            </a:r>
            <a:r>
              <a:rPr lang="en-US" sz="2800" dirty="0" err="1">
                <a:solidFill>
                  <a:srgbClr val="FF0000"/>
                </a:solidFill>
              </a:rPr>
              <a:t>tf</a:t>
            </a:r>
            <a:r>
              <a:rPr lang="en-US" sz="2800" dirty="0">
                <a:solidFill>
                  <a:srgbClr val="FF0000"/>
                </a:solidFill>
              </a:rPr>
              <a:t> </a:t>
            </a:r>
          </a:p>
          <a:p>
            <a:r>
              <a:rPr lang="en-US" sz="2800" dirty="0">
                <a:solidFill>
                  <a:srgbClr val="FF0000"/>
                </a:solidFill>
              </a:rPr>
              <a:t>a = </a:t>
            </a:r>
            <a:r>
              <a:rPr lang="en-US" sz="2800" dirty="0" err="1">
                <a:solidFill>
                  <a:srgbClr val="FF0000"/>
                </a:solidFill>
              </a:rPr>
              <a:t>tf.add</a:t>
            </a:r>
            <a:r>
              <a:rPr lang="en-US" sz="2800" dirty="0">
                <a:solidFill>
                  <a:srgbClr val="FF0000"/>
                </a:solidFill>
              </a:rPr>
              <a:t>(3, 5)</a:t>
            </a:r>
          </a:p>
        </p:txBody>
      </p:sp>
      <p:sp>
        <p:nvSpPr>
          <p:cNvPr id="7" name="TextBox 6">
            <a:extLst>
              <a:ext uri="{FF2B5EF4-FFF2-40B4-BE49-F238E27FC236}">
                <a16:creationId xmlns:a16="http://schemas.microsoft.com/office/drawing/2014/main" id="{8C2012EC-6D14-4C8B-B134-3D020DB8A133}"/>
              </a:ext>
            </a:extLst>
          </p:cNvPr>
          <p:cNvSpPr txBox="1"/>
          <p:nvPr/>
        </p:nvSpPr>
        <p:spPr>
          <a:xfrm>
            <a:off x="6366061" y="3808021"/>
            <a:ext cx="3442855" cy="2062103"/>
          </a:xfrm>
          <a:prstGeom prst="rect">
            <a:avLst/>
          </a:prstGeom>
          <a:noFill/>
        </p:spPr>
        <p:txBody>
          <a:bodyPr wrap="square" rtlCol="0">
            <a:spAutoFit/>
          </a:bodyPr>
          <a:lstStyle/>
          <a:p>
            <a:pPr algn="ctr"/>
            <a:r>
              <a:rPr lang="en-US" sz="3200" dirty="0"/>
              <a:t>Execution phase</a:t>
            </a:r>
          </a:p>
          <a:p>
            <a:pPr algn="ctr"/>
            <a:r>
              <a:rPr lang="en-US" sz="3200" dirty="0" err="1">
                <a:solidFill>
                  <a:srgbClr val="FF0000"/>
                </a:solidFill>
              </a:rPr>
              <a:t>sess</a:t>
            </a:r>
            <a:r>
              <a:rPr lang="en-US" sz="3200" dirty="0">
                <a:solidFill>
                  <a:srgbClr val="FF0000"/>
                </a:solidFill>
              </a:rPr>
              <a:t> = </a:t>
            </a:r>
            <a:r>
              <a:rPr lang="en-US" sz="3200" dirty="0" err="1">
                <a:solidFill>
                  <a:srgbClr val="FF0000"/>
                </a:solidFill>
              </a:rPr>
              <a:t>tf.Session</a:t>
            </a:r>
            <a:r>
              <a:rPr lang="en-US" sz="3200" dirty="0">
                <a:solidFill>
                  <a:srgbClr val="FF0000"/>
                </a:solidFill>
              </a:rPr>
              <a:t>() </a:t>
            </a:r>
          </a:p>
          <a:p>
            <a:pPr algn="ctr"/>
            <a:r>
              <a:rPr lang="en-US" sz="3200" dirty="0">
                <a:solidFill>
                  <a:srgbClr val="FF0000"/>
                </a:solidFill>
              </a:rPr>
              <a:t>print </a:t>
            </a:r>
            <a:r>
              <a:rPr lang="en-US" sz="3200" dirty="0" err="1">
                <a:solidFill>
                  <a:srgbClr val="FF0000"/>
                </a:solidFill>
              </a:rPr>
              <a:t>sess.run</a:t>
            </a:r>
            <a:r>
              <a:rPr lang="en-US" sz="3200" dirty="0">
                <a:solidFill>
                  <a:srgbClr val="FF0000"/>
                </a:solidFill>
              </a:rPr>
              <a:t>(a) </a:t>
            </a:r>
          </a:p>
          <a:p>
            <a:pPr algn="ctr"/>
            <a:r>
              <a:rPr lang="en-US" sz="3200" dirty="0" err="1">
                <a:solidFill>
                  <a:srgbClr val="FF0000"/>
                </a:solidFill>
              </a:rPr>
              <a:t>sess.close</a:t>
            </a:r>
            <a:r>
              <a:rPr lang="en-US" sz="3200" dirty="0">
                <a:solidFill>
                  <a:srgbClr val="FF0000"/>
                </a:solidFill>
              </a:rPr>
              <a:t>() </a:t>
            </a:r>
          </a:p>
        </p:txBody>
      </p:sp>
      <p:cxnSp>
        <p:nvCxnSpPr>
          <p:cNvPr id="8" name="Straight Arrow Connector 7">
            <a:extLst>
              <a:ext uri="{FF2B5EF4-FFF2-40B4-BE49-F238E27FC236}">
                <a16:creationId xmlns:a16="http://schemas.microsoft.com/office/drawing/2014/main" id="{B5F8BEB3-C191-4782-AE8C-F8E2D7482631}"/>
              </a:ext>
            </a:extLst>
          </p:cNvPr>
          <p:cNvCxnSpPr>
            <a:cxnSpLocks/>
            <a:stCxn id="5" idx="2"/>
            <a:endCxn id="6" idx="0"/>
          </p:cNvCxnSpPr>
          <p:nvPr/>
        </p:nvCxnSpPr>
        <p:spPr>
          <a:xfrm flipH="1">
            <a:off x="4139423" y="2481219"/>
            <a:ext cx="1867388" cy="1326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4662829-AB4A-4705-950F-A62DB976902B}"/>
              </a:ext>
            </a:extLst>
          </p:cNvPr>
          <p:cNvCxnSpPr>
            <a:cxnSpLocks/>
            <a:stCxn id="5" idx="2"/>
            <a:endCxn id="7" idx="0"/>
          </p:cNvCxnSpPr>
          <p:nvPr/>
        </p:nvCxnSpPr>
        <p:spPr>
          <a:xfrm>
            <a:off x="6006811" y="2481219"/>
            <a:ext cx="2080678" cy="1326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240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Introduction to </a:t>
            </a:r>
            <a:r>
              <a:rPr lang="en-US" sz="2400" dirty="0" err="1"/>
              <a:t>Tensorflow</a:t>
            </a:r>
            <a:endParaRPr lang="en-US" sz="2400" dirty="0"/>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err="1"/>
              <a:t>Tensorflow</a:t>
            </a:r>
            <a:r>
              <a:rPr lang="en-US" sz="2400" dirty="0"/>
              <a:t> Program and Coding</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Coding Neural Network in </a:t>
            </a:r>
            <a:r>
              <a:rPr lang="en-US" sz="2400" dirty="0" err="1"/>
              <a:t>Tensorflow</a:t>
            </a:r>
            <a:r>
              <a:rPr lang="en-US" sz="2400" dirty="0"/>
              <a:t> </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err="1"/>
              <a:t>Keras</a:t>
            </a:r>
            <a:endParaRPr lang="en-US" sz="2400" dirty="0"/>
          </a:p>
        </p:txBody>
      </p:sp>
    </p:spTree>
    <p:extLst>
      <p:ext uri="{BB962C8B-B14F-4D97-AF65-F5344CB8AC3E}">
        <p14:creationId xmlns:p14="http://schemas.microsoft.com/office/powerpoint/2010/main" val="2786227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09A5DA-48B3-4CDA-A914-48AFB1D365FD}"/>
              </a:ext>
            </a:extLst>
          </p:cNvPr>
          <p:cNvSpPr>
            <a:spLocks noGrp="1"/>
          </p:cNvSpPr>
          <p:nvPr>
            <p:ph sz="quarter" idx="16"/>
          </p:nvPr>
        </p:nvSpPr>
        <p:spPr/>
        <p:txBody>
          <a:bodyPr/>
          <a:lstStyle/>
          <a:p>
            <a:pPr marL="0" indent="0">
              <a:buNone/>
            </a:pPr>
            <a:r>
              <a:rPr lang="en-US" b="1" dirty="0"/>
              <a:t>x = 2 </a:t>
            </a:r>
          </a:p>
          <a:p>
            <a:pPr marL="0" indent="0">
              <a:buNone/>
            </a:pPr>
            <a:r>
              <a:rPr lang="en-US" b="1" dirty="0"/>
              <a:t>y = 3 </a:t>
            </a:r>
          </a:p>
          <a:p>
            <a:pPr marL="0" indent="0">
              <a:buNone/>
            </a:pPr>
            <a:r>
              <a:rPr lang="en-US" b="1" dirty="0"/>
              <a:t>op1 = </a:t>
            </a:r>
            <a:r>
              <a:rPr lang="en-US" b="1" dirty="0" err="1"/>
              <a:t>tf.add</a:t>
            </a:r>
            <a:r>
              <a:rPr lang="en-US" b="1" dirty="0"/>
              <a:t>(x, y) </a:t>
            </a:r>
          </a:p>
          <a:p>
            <a:pPr marL="0" indent="0">
              <a:buNone/>
            </a:pPr>
            <a:r>
              <a:rPr lang="en-US" b="1" dirty="0"/>
              <a:t>op2 = </a:t>
            </a:r>
            <a:r>
              <a:rPr lang="en-US" b="1" dirty="0" err="1"/>
              <a:t>tf.mul</a:t>
            </a:r>
            <a:r>
              <a:rPr lang="en-US" b="1" dirty="0"/>
              <a:t>(x, y) </a:t>
            </a:r>
          </a:p>
          <a:p>
            <a:pPr marL="0" indent="0">
              <a:buNone/>
            </a:pPr>
            <a:r>
              <a:rPr lang="en-US" b="1" dirty="0"/>
              <a:t>op3 = </a:t>
            </a:r>
            <a:r>
              <a:rPr lang="en-US" b="1" dirty="0" err="1"/>
              <a:t>tf.pow</a:t>
            </a:r>
            <a:r>
              <a:rPr lang="en-US" b="1" dirty="0"/>
              <a:t>(op2, op1) </a:t>
            </a:r>
          </a:p>
          <a:p>
            <a:pPr marL="0" indent="0">
              <a:buNone/>
            </a:pPr>
            <a:r>
              <a:rPr lang="en-US" b="1" dirty="0"/>
              <a:t>with </a:t>
            </a:r>
            <a:r>
              <a:rPr lang="en-US" b="1" dirty="0" err="1"/>
              <a:t>tf.Session</a:t>
            </a:r>
            <a:r>
              <a:rPr lang="en-US" b="1" dirty="0"/>
              <a:t>() as </a:t>
            </a:r>
            <a:r>
              <a:rPr lang="en-US" b="1" dirty="0" err="1"/>
              <a:t>sess</a:t>
            </a:r>
            <a:r>
              <a:rPr lang="en-US" b="1" dirty="0"/>
              <a:t>: </a:t>
            </a:r>
          </a:p>
          <a:p>
            <a:pPr marL="0" indent="0">
              <a:buNone/>
            </a:pPr>
            <a:r>
              <a:rPr lang="en-US" b="1" dirty="0"/>
              <a:t>	op3 = </a:t>
            </a:r>
            <a:r>
              <a:rPr lang="en-US" b="1" dirty="0" err="1"/>
              <a:t>sess.run</a:t>
            </a:r>
            <a:r>
              <a:rPr lang="en-US" b="1" dirty="0"/>
              <a:t>(op3)</a:t>
            </a:r>
          </a:p>
          <a:p>
            <a:endParaRPr lang="en-US" dirty="0"/>
          </a:p>
        </p:txBody>
      </p:sp>
      <p:sp>
        <p:nvSpPr>
          <p:cNvPr id="3" name="Title 2">
            <a:extLst>
              <a:ext uri="{FF2B5EF4-FFF2-40B4-BE49-F238E27FC236}">
                <a16:creationId xmlns:a16="http://schemas.microsoft.com/office/drawing/2014/main" id="{AD39E8B1-B374-455D-86F6-392A51DAA12A}"/>
              </a:ext>
            </a:extLst>
          </p:cNvPr>
          <p:cNvSpPr>
            <a:spLocks noGrp="1"/>
          </p:cNvSpPr>
          <p:nvPr>
            <p:ph type="title"/>
          </p:nvPr>
        </p:nvSpPr>
        <p:spPr/>
        <p:txBody>
          <a:bodyPr/>
          <a:lstStyle/>
          <a:p>
            <a:r>
              <a:rPr lang="en-US" dirty="0"/>
              <a:t>More Graphs</a:t>
            </a:r>
          </a:p>
        </p:txBody>
      </p:sp>
      <p:pic>
        <p:nvPicPr>
          <p:cNvPr id="6" name="Content Placeholder 5">
            <a:extLst>
              <a:ext uri="{FF2B5EF4-FFF2-40B4-BE49-F238E27FC236}">
                <a16:creationId xmlns:a16="http://schemas.microsoft.com/office/drawing/2014/main" id="{05E94441-8C11-45B6-86F1-A03F81D48E3B}"/>
              </a:ext>
            </a:extLst>
          </p:cNvPr>
          <p:cNvPicPr>
            <a:picLocks noGrp="1" noChangeAspect="1"/>
          </p:cNvPicPr>
          <p:nvPr>
            <p:ph idx="14"/>
          </p:nvPr>
        </p:nvPicPr>
        <p:blipFill>
          <a:blip r:embed="rId2"/>
          <a:stretch>
            <a:fillRect/>
          </a:stretch>
        </p:blipFill>
        <p:spPr>
          <a:xfrm>
            <a:off x="5307083" y="2014605"/>
            <a:ext cx="5730737" cy="2828789"/>
          </a:xfrm>
          <a:prstGeom prst="rect">
            <a:avLst/>
          </a:prstGeom>
        </p:spPr>
      </p:pic>
    </p:spTree>
    <p:extLst>
      <p:ext uri="{BB962C8B-B14F-4D97-AF65-F5344CB8AC3E}">
        <p14:creationId xmlns:p14="http://schemas.microsoft.com/office/powerpoint/2010/main" val="3634127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EA4D02-7B1C-4BE6-888A-E868F335FF26}"/>
              </a:ext>
            </a:extLst>
          </p:cNvPr>
          <p:cNvSpPr>
            <a:spLocks noGrp="1"/>
          </p:cNvSpPr>
          <p:nvPr>
            <p:ph sz="quarter" idx="16"/>
          </p:nvPr>
        </p:nvSpPr>
        <p:spPr/>
        <p:txBody>
          <a:bodyPr/>
          <a:lstStyle/>
          <a:p>
            <a:r>
              <a:rPr lang="en-US" dirty="0"/>
              <a:t>Possible to break graphs into several chunks and run them parallelly across multiple CPUs, GPUs, or devices</a:t>
            </a:r>
          </a:p>
          <a:p>
            <a:pPr marL="0" indent="0">
              <a:buNone/>
            </a:pPr>
            <a:endParaRPr lang="en-US" dirty="0"/>
          </a:p>
        </p:txBody>
      </p:sp>
      <p:sp>
        <p:nvSpPr>
          <p:cNvPr id="3" name="Title 2">
            <a:extLst>
              <a:ext uri="{FF2B5EF4-FFF2-40B4-BE49-F238E27FC236}">
                <a16:creationId xmlns:a16="http://schemas.microsoft.com/office/drawing/2014/main" id="{DF9FEED7-2207-44F2-93C1-3884A2A54EEC}"/>
              </a:ext>
            </a:extLst>
          </p:cNvPr>
          <p:cNvSpPr>
            <a:spLocks noGrp="1"/>
          </p:cNvSpPr>
          <p:nvPr>
            <p:ph type="title"/>
          </p:nvPr>
        </p:nvSpPr>
        <p:spPr/>
        <p:txBody>
          <a:bodyPr/>
          <a:lstStyle/>
          <a:p>
            <a:r>
              <a:rPr lang="en-US" dirty="0"/>
              <a:t>Distributed Computation – Power of TF</a:t>
            </a:r>
          </a:p>
        </p:txBody>
      </p:sp>
      <p:pic>
        <p:nvPicPr>
          <p:cNvPr id="6" name="Content Placeholder 5">
            <a:extLst>
              <a:ext uri="{FF2B5EF4-FFF2-40B4-BE49-F238E27FC236}">
                <a16:creationId xmlns:a16="http://schemas.microsoft.com/office/drawing/2014/main" id="{2EE6D81C-F532-4BE0-8110-A3642BCC662C}"/>
              </a:ext>
            </a:extLst>
          </p:cNvPr>
          <p:cNvPicPr>
            <a:picLocks noGrp="1" noChangeAspect="1"/>
          </p:cNvPicPr>
          <p:nvPr>
            <p:ph idx="14"/>
          </p:nvPr>
        </p:nvPicPr>
        <p:blipFill>
          <a:blip r:embed="rId2"/>
          <a:stretch>
            <a:fillRect/>
          </a:stretch>
        </p:blipFill>
        <p:spPr>
          <a:xfrm>
            <a:off x="4259090" y="1773238"/>
            <a:ext cx="7524750" cy="2974397"/>
          </a:xfrm>
          <a:prstGeom prst="rect">
            <a:avLst/>
          </a:prstGeom>
        </p:spPr>
      </p:pic>
    </p:spTree>
    <p:extLst>
      <p:ext uri="{BB962C8B-B14F-4D97-AF65-F5344CB8AC3E}">
        <p14:creationId xmlns:p14="http://schemas.microsoft.com/office/powerpoint/2010/main" val="1863502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A66-5F1D-416C-A038-B8166A36AFE8}"/>
              </a:ext>
            </a:extLst>
          </p:cNvPr>
          <p:cNvSpPr>
            <a:spLocks noGrp="1"/>
          </p:cNvSpPr>
          <p:nvPr>
            <p:ph type="title"/>
          </p:nvPr>
        </p:nvSpPr>
        <p:spPr/>
        <p:txBody>
          <a:bodyPr/>
          <a:lstStyle/>
          <a:p>
            <a:r>
              <a:rPr lang="en-US" dirty="0">
                <a:solidFill>
                  <a:srgbClr val="DC0009"/>
                </a:solidFill>
              </a:rPr>
              <a:t>Coding Time ! Here we will write first TF program and see how we can visualize using </a:t>
            </a:r>
            <a:r>
              <a:rPr lang="en-US" dirty="0" err="1">
                <a:solidFill>
                  <a:srgbClr val="DC0009"/>
                </a:solidFill>
              </a:rPr>
              <a:t>Tensorboard</a:t>
            </a:r>
            <a:endParaRPr lang="en-US" dirty="0"/>
          </a:p>
        </p:txBody>
      </p:sp>
      <p:sp>
        <p:nvSpPr>
          <p:cNvPr id="3" name="Content Placeholder 2">
            <a:extLst>
              <a:ext uri="{FF2B5EF4-FFF2-40B4-BE49-F238E27FC236}">
                <a16:creationId xmlns:a16="http://schemas.microsoft.com/office/drawing/2014/main" id="{84160AA1-2C61-475D-9B8D-1BA92F8DA30B}"/>
              </a:ext>
            </a:extLst>
          </p:cNvPr>
          <p:cNvSpPr>
            <a:spLocks noGrp="1"/>
          </p:cNvSpPr>
          <p:nvPr>
            <p:ph idx="1"/>
          </p:nvPr>
        </p:nvSpPr>
        <p:spPr/>
        <p:txBody>
          <a:bodyPr/>
          <a:lstStyle/>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dirty="0"/>
          </a:p>
          <a:p>
            <a:pPr marL="0" indent="0" algn="ctr">
              <a:buNone/>
            </a:pPr>
            <a:endParaRPr lang="en-US" dirty="0"/>
          </a:p>
        </p:txBody>
      </p:sp>
      <p:pic>
        <p:nvPicPr>
          <p:cNvPr id="6146" name="Picture 2" descr="Image result for cat coding gif">
            <a:extLst>
              <a:ext uri="{FF2B5EF4-FFF2-40B4-BE49-F238E27FC236}">
                <a16:creationId xmlns:a16="http://schemas.microsoft.com/office/drawing/2014/main" id="{25988919-62BA-4D1B-AE65-EBF127094DC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2247871"/>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806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C5CE-04FD-4AA5-BBBF-B8156B62FB7E}"/>
              </a:ext>
            </a:extLst>
          </p:cNvPr>
          <p:cNvSpPr>
            <a:spLocks noGrp="1"/>
          </p:cNvSpPr>
          <p:nvPr>
            <p:ph type="title"/>
          </p:nvPr>
        </p:nvSpPr>
        <p:spPr/>
        <p:txBody>
          <a:bodyPr/>
          <a:lstStyle/>
          <a:p>
            <a:r>
              <a:rPr lang="en-US" dirty="0"/>
              <a:t>First </a:t>
            </a:r>
            <a:r>
              <a:rPr lang="en-US" dirty="0" err="1"/>
              <a:t>tensorflow</a:t>
            </a:r>
            <a:r>
              <a:rPr lang="en-US" dirty="0"/>
              <a:t> program</a:t>
            </a:r>
          </a:p>
        </p:txBody>
      </p:sp>
      <p:pic>
        <p:nvPicPr>
          <p:cNvPr id="5" name="Content Placeholder 4">
            <a:extLst>
              <a:ext uri="{FF2B5EF4-FFF2-40B4-BE49-F238E27FC236}">
                <a16:creationId xmlns:a16="http://schemas.microsoft.com/office/drawing/2014/main" id="{D97E3C2A-0125-415A-A0A1-7B76B4D363C7}"/>
              </a:ext>
            </a:extLst>
          </p:cNvPr>
          <p:cNvPicPr>
            <a:picLocks noGrp="1" noChangeAspect="1"/>
          </p:cNvPicPr>
          <p:nvPr>
            <p:ph idx="1"/>
          </p:nvPr>
        </p:nvPicPr>
        <p:blipFill>
          <a:blip r:embed="rId2"/>
          <a:stretch>
            <a:fillRect/>
          </a:stretch>
        </p:blipFill>
        <p:spPr>
          <a:xfrm>
            <a:off x="4047853" y="1785940"/>
            <a:ext cx="4072481" cy="4352921"/>
          </a:xfrm>
          <a:prstGeom prst="rect">
            <a:avLst/>
          </a:prstGeom>
        </p:spPr>
      </p:pic>
    </p:spTree>
    <p:extLst>
      <p:ext uri="{BB962C8B-B14F-4D97-AF65-F5344CB8AC3E}">
        <p14:creationId xmlns:p14="http://schemas.microsoft.com/office/powerpoint/2010/main" val="1204054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38787-4775-44C3-84BE-F66A0CE8F6F5}"/>
              </a:ext>
            </a:extLst>
          </p:cNvPr>
          <p:cNvSpPr>
            <a:spLocks noGrp="1"/>
          </p:cNvSpPr>
          <p:nvPr>
            <p:ph type="title"/>
          </p:nvPr>
        </p:nvSpPr>
        <p:spPr/>
        <p:txBody>
          <a:bodyPr/>
          <a:lstStyle/>
          <a:p>
            <a:r>
              <a:rPr lang="en-US" dirty="0"/>
              <a:t>Using </a:t>
            </a:r>
            <a:r>
              <a:rPr lang="en-US" dirty="0" err="1"/>
              <a:t>Tensorboard</a:t>
            </a:r>
            <a:endParaRPr lang="en-US" dirty="0"/>
          </a:p>
        </p:txBody>
      </p:sp>
      <p:pic>
        <p:nvPicPr>
          <p:cNvPr id="5" name="Content Placeholder 4">
            <a:extLst>
              <a:ext uri="{FF2B5EF4-FFF2-40B4-BE49-F238E27FC236}">
                <a16:creationId xmlns:a16="http://schemas.microsoft.com/office/drawing/2014/main" id="{8518CAF2-B069-42E4-87C6-4E6B893F34D1}"/>
              </a:ext>
            </a:extLst>
          </p:cNvPr>
          <p:cNvPicPr>
            <a:picLocks noGrp="1" noChangeAspect="1"/>
          </p:cNvPicPr>
          <p:nvPr>
            <p:ph idx="1"/>
          </p:nvPr>
        </p:nvPicPr>
        <p:blipFill>
          <a:blip r:embed="rId3"/>
          <a:stretch>
            <a:fillRect/>
          </a:stretch>
        </p:blipFill>
        <p:spPr>
          <a:xfrm>
            <a:off x="1475118" y="1785940"/>
            <a:ext cx="9217951" cy="4352921"/>
          </a:xfrm>
          <a:prstGeom prst="rect">
            <a:avLst/>
          </a:prstGeom>
        </p:spPr>
      </p:pic>
      <p:sp>
        <p:nvSpPr>
          <p:cNvPr id="4" name="Rectangle 3">
            <a:extLst>
              <a:ext uri="{FF2B5EF4-FFF2-40B4-BE49-F238E27FC236}">
                <a16:creationId xmlns:a16="http://schemas.microsoft.com/office/drawing/2014/main" id="{0DD42492-5375-42CF-9A43-3412B52CB6FC}"/>
              </a:ext>
            </a:extLst>
          </p:cNvPr>
          <p:cNvSpPr/>
          <p:nvPr/>
        </p:nvSpPr>
        <p:spPr>
          <a:xfrm>
            <a:off x="1475118" y="4085863"/>
            <a:ext cx="9217951" cy="20487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 name="TextBox 5">
            <a:extLst>
              <a:ext uri="{FF2B5EF4-FFF2-40B4-BE49-F238E27FC236}">
                <a16:creationId xmlns:a16="http://schemas.microsoft.com/office/drawing/2014/main" id="{7A96E44F-9444-4711-9C22-903F0FD5D57B}"/>
              </a:ext>
            </a:extLst>
          </p:cNvPr>
          <p:cNvSpPr txBox="1"/>
          <p:nvPr/>
        </p:nvSpPr>
        <p:spPr>
          <a:xfrm>
            <a:off x="1475118" y="6280731"/>
            <a:ext cx="4524572" cy="307777"/>
          </a:xfrm>
          <a:prstGeom prst="rect">
            <a:avLst/>
          </a:prstGeom>
          <a:noFill/>
        </p:spPr>
        <p:txBody>
          <a:bodyPr wrap="none" rtlCol="0">
            <a:spAutoFit/>
          </a:bodyPr>
          <a:lstStyle/>
          <a:p>
            <a:pPr>
              <a:spcBef>
                <a:spcPts val="1000"/>
              </a:spcBef>
              <a:buClr>
                <a:schemeClr val="accent1"/>
              </a:buClr>
              <a:buSzPct val="90000"/>
            </a:pPr>
            <a:r>
              <a:rPr lang="en-US" sz="1400" dirty="0">
                <a:solidFill>
                  <a:srgbClr val="FF0000"/>
                </a:solidFill>
              </a:rPr>
              <a:t>For python 3 add brackets to print statement and ‘./graphs‘</a:t>
            </a:r>
          </a:p>
        </p:txBody>
      </p:sp>
    </p:spTree>
    <p:extLst>
      <p:ext uri="{BB962C8B-B14F-4D97-AF65-F5344CB8AC3E}">
        <p14:creationId xmlns:p14="http://schemas.microsoft.com/office/powerpoint/2010/main" val="4276044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F80B-D760-42EF-8745-C5A0D082C2A0}"/>
              </a:ext>
            </a:extLst>
          </p:cNvPr>
          <p:cNvSpPr>
            <a:spLocks noGrp="1"/>
          </p:cNvSpPr>
          <p:nvPr>
            <p:ph type="title"/>
          </p:nvPr>
        </p:nvSpPr>
        <p:spPr/>
        <p:txBody>
          <a:bodyPr/>
          <a:lstStyle/>
          <a:p>
            <a:r>
              <a:rPr lang="en-US" dirty="0"/>
              <a:t>Running </a:t>
            </a:r>
            <a:r>
              <a:rPr lang="en-US" dirty="0" err="1"/>
              <a:t>tensorboard</a:t>
            </a:r>
            <a:endParaRPr lang="en-US" dirty="0"/>
          </a:p>
        </p:txBody>
      </p:sp>
      <p:pic>
        <p:nvPicPr>
          <p:cNvPr id="5" name="Content Placeholder 4">
            <a:extLst>
              <a:ext uri="{FF2B5EF4-FFF2-40B4-BE49-F238E27FC236}">
                <a16:creationId xmlns:a16="http://schemas.microsoft.com/office/drawing/2014/main" id="{15952CDE-D06C-4C3D-A0F3-99C3C1CAE8DC}"/>
              </a:ext>
            </a:extLst>
          </p:cNvPr>
          <p:cNvPicPr>
            <a:picLocks noGrp="1" noChangeAspect="1"/>
          </p:cNvPicPr>
          <p:nvPr>
            <p:ph idx="1"/>
          </p:nvPr>
        </p:nvPicPr>
        <p:blipFill>
          <a:blip r:embed="rId2"/>
          <a:stretch>
            <a:fillRect/>
          </a:stretch>
        </p:blipFill>
        <p:spPr>
          <a:xfrm>
            <a:off x="1145906" y="2234034"/>
            <a:ext cx="9876376" cy="3456732"/>
          </a:xfrm>
          <a:prstGeom prst="rect">
            <a:avLst/>
          </a:prstGeom>
        </p:spPr>
      </p:pic>
    </p:spTree>
    <p:extLst>
      <p:ext uri="{BB962C8B-B14F-4D97-AF65-F5344CB8AC3E}">
        <p14:creationId xmlns:p14="http://schemas.microsoft.com/office/powerpoint/2010/main" val="3557797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946B9-C60C-4ABF-B8A8-6A1343AD640E}"/>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E2363200-39AA-4442-80F9-7F1CCC0B4099}"/>
              </a:ext>
            </a:extLst>
          </p:cNvPr>
          <p:cNvSpPr>
            <a:spLocks noGrp="1"/>
          </p:cNvSpPr>
          <p:nvPr>
            <p:ph type="body" sz="quarter" idx="10"/>
          </p:nvPr>
        </p:nvSpPr>
        <p:spPr/>
        <p:txBody>
          <a:bodyPr/>
          <a:lstStyle/>
          <a:p>
            <a:endParaRPr lang="en-US"/>
          </a:p>
        </p:txBody>
      </p:sp>
      <p:sp>
        <p:nvSpPr>
          <p:cNvPr id="6" name="Content Placeholder 5">
            <a:extLst>
              <a:ext uri="{FF2B5EF4-FFF2-40B4-BE49-F238E27FC236}">
                <a16:creationId xmlns:a16="http://schemas.microsoft.com/office/drawing/2014/main" id="{0E59F958-DE01-4970-A97D-0FE92D297D0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99F0AF7-6A9D-4401-9083-066CDE5C880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52173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DF7F4-E769-4FFA-8124-1EC0E7B9E1FB}"/>
              </a:ext>
            </a:extLst>
          </p:cNvPr>
          <p:cNvSpPr>
            <a:spLocks noGrp="1"/>
          </p:cNvSpPr>
          <p:nvPr>
            <p:ph type="title"/>
          </p:nvPr>
        </p:nvSpPr>
        <p:spPr/>
        <p:txBody>
          <a:bodyPr/>
          <a:lstStyle/>
          <a:p>
            <a:r>
              <a:rPr lang="en-US" dirty="0"/>
              <a:t>Changing the variable names </a:t>
            </a:r>
          </a:p>
        </p:txBody>
      </p:sp>
      <p:pic>
        <p:nvPicPr>
          <p:cNvPr id="5" name="Picture 4">
            <a:extLst>
              <a:ext uri="{FF2B5EF4-FFF2-40B4-BE49-F238E27FC236}">
                <a16:creationId xmlns:a16="http://schemas.microsoft.com/office/drawing/2014/main" id="{AEA5CE14-5FFA-4080-9F43-BD9141718762}"/>
              </a:ext>
            </a:extLst>
          </p:cNvPr>
          <p:cNvPicPr>
            <a:picLocks noChangeAspect="1"/>
          </p:cNvPicPr>
          <p:nvPr/>
        </p:nvPicPr>
        <p:blipFill>
          <a:blip r:embed="rId2"/>
          <a:stretch>
            <a:fillRect/>
          </a:stretch>
        </p:blipFill>
        <p:spPr>
          <a:xfrm>
            <a:off x="85355" y="3948991"/>
            <a:ext cx="4034151" cy="1413584"/>
          </a:xfrm>
          <a:prstGeom prst="rect">
            <a:avLst/>
          </a:prstGeom>
        </p:spPr>
      </p:pic>
      <p:pic>
        <p:nvPicPr>
          <p:cNvPr id="6" name="Picture 5">
            <a:extLst>
              <a:ext uri="{FF2B5EF4-FFF2-40B4-BE49-F238E27FC236}">
                <a16:creationId xmlns:a16="http://schemas.microsoft.com/office/drawing/2014/main" id="{B67549E4-F17F-47A4-9ABC-943F05CD5EB2}"/>
              </a:ext>
            </a:extLst>
          </p:cNvPr>
          <p:cNvPicPr>
            <a:picLocks noChangeAspect="1"/>
          </p:cNvPicPr>
          <p:nvPr/>
        </p:nvPicPr>
        <p:blipFill>
          <a:blip r:embed="rId3"/>
          <a:stretch>
            <a:fillRect/>
          </a:stretch>
        </p:blipFill>
        <p:spPr>
          <a:xfrm>
            <a:off x="4119506" y="1788388"/>
            <a:ext cx="4600575" cy="1933575"/>
          </a:xfrm>
          <a:prstGeom prst="rect">
            <a:avLst/>
          </a:prstGeom>
        </p:spPr>
      </p:pic>
      <p:pic>
        <p:nvPicPr>
          <p:cNvPr id="7" name="Picture 6">
            <a:extLst>
              <a:ext uri="{FF2B5EF4-FFF2-40B4-BE49-F238E27FC236}">
                <a16:creationId xmlns:a16="http://schemas.microsoft.com/office/drawing/2014/main" id="{F78B10E2-C112-47CD-B4B2-1B3279F0A6E5}"/>
              </a:ext>
            </a:extLst>
          </p:cNvPr>
          <p:cNvPicPr>
            <a:picLocks noChangeAspect="1"/>
          </p:cNvPicPr>
          <p:nvPr/>
        </p:nvPicPr>
        <p:blipFill>
          <a:blip r:embed="rId4"/>
          <a:stretch>
            <a:fillRect/>
          </a:stretch>
        </p:blipFill>
        <p:spPr>
          <a:xfrm>
            <a:off x="8426111" y="3721963"/>
            <a:ext cx="3612010" cy="1648199"/>
          </a:xfrm>
          <a:prstGeom prst="rect">
            <a:avLst/>
          </a:prstGeom>
        </p:spPr>
      </p:pic>
      <p:sp>
        <p:nvSpPr>
          <p:cNvPr id="8" name="Arrow: Right 7">
            <a:extLst>
              <a:ext uri="{FF2B5EF4-FFF2-40B4-BE49-F238E27FC236}">
                <a16:creationId xmlns:a16="http://schemas.microsoft.com/office/drawing/2014/main" id="{EFD36C21-5A73-4673-A7D5-9D5827431F24}"/>
              </a:ext>
            </a:extLst>
          </p:cNvPr>
          <p:cNvSpPr/>
          <p:nvPr/>
        </p:nvSpPr>
        <p:spPr>
          <a:xfrm>
            <a:off x="4749553" y="4234093"/>
            <a:ext cx="3322943" cy="84337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46871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0D0A50-8903-44D8-91B5-1AC8E6FC2B97}"/>
              </a:ext>
            </a:extLst>
          </p:cNvPr>
          <p:cNvSpPr>
            <a:spLocks noGrp="1"/>
          </p:cNvSpPr>
          <p:nvPr>
            <p:ph type="ctrTitle"/>
          </p:nvPr>
        </p:nvSpPr>
        <p:spPr/>
        <p:txBody>
          <a:bodyPr/>
          <a:lstStyle/>
          <a:p>
            <a:r>
              <a:rPr lang="en-US" b="1" dirty="0"/>
              <a:t>Learn to use </a:t>
            </a:r>
            <a:r>
              <a:rPr lang="en-US" b="1" dirty="0" err="1"/>
              <a:t>TensorBoard</a:t>
            </a:r>
            <a:r>
              <a:rPr lang="en-US" b="1" dirty="0"/>
              <a:t> well and often. </a:t>
            </a:r>
            <a:br>
              <a:rPr lang="en-US" b="1" dirty="0"/>
            </a:br>
            <a:r>
              <a:rPr lang="en-US" b="1" dirty="0"/>
              <a:t>It will help a lot when you build complicated models.</a:t>
            </a:r>
            <a:endParaRPr lang="en-US" dirty="0"/>
          </a:p>
        </p:txBody>
      </p:sp>
    </p:spTree>
    <p:extLst>
      <p:ext uri="{BB962C8B-B14F-4D97-AF65-F5344CB8AC3E}">
        <p14:creationId xmlns:p14="http://schemas.microsoft.com/office/powerpoint/2010/main" val="4139667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31EC5-B445-490A-A789-591C1383BE7C}"/>
              </a:ext>
            </a:extLst>
          </p:cNvPr>
          <p:cNvSpPr>
            <a:spLocks noGrp="1"/>
          </p:cNvSpPr>
          <p:nvPr>
            <p:ph type="title"/>
          </p:nvPr>
        </p:nvSpPr>
        <p:spPr/>
        <p:txBody>
          <a:bodyPr/>
          <a:lstStyle/>
          <a:p>
            <a:r>
              <a:rPr lang="en-US" dirty="0"/>
              <a:t>Some </a:t>
            </a:r>
            <a:r>
              <a:rPr lang="en-US" dirty="0" err="1"/>
              <a:t>Tensorflow</a:t>
            </a:r>
            <a:r>
              <a:rPr lang="en-US" dirty="0"/>
              <a:t> Operations</a:t>
            </a:r>
          </a:p>
        </p:txBody>
      </p:sp>
      <p:pic>
        <p:nvPicPr>
          <p:cNvPr id="7" name="Content Placeholder 6">
            <a:extLst>
              <a:ext uri="{FF2B5EF4-FFF2-40B4-BE49-F238E27FC236}">
                <a16:creationId xmlns:a16="http://schemas.microsoft.com/office/drawing/2014/main" id="{FCBD852F-B930-45A6-A14C-BC9F0440D14A}"/>
              </a:ext>
            </a:extLst>
          </p:cNvPr>
          <p:cNvPicPr>
            <a:picLocks noGrp="1" noChangeAspect="1"/>
          </p:cNvPicPr>
          <p:nvPr>
            <p:ph idx="1"/>
          </p:nvPr>
        </p:nvPicPr>
        <p:blipFill>
          <a:blip r:embed="rId3"/>
          <a:stretch>
            <a:fillRect/>
          </a:stretch>
        </p:blipFill>
        <p:spPr>
          <a:xfrm>
            <a:off x="384175" y="2255275"/>
            <a:ext cx="11399838" cy="3414251"/>
          </a:xfrm>
          <a:prstGeom prst="rect">
            <a:avLst/>
          </a:prstGeom>
        </p:spPr>
      </p:pic>
    </p:spTree>
    <p:extLst>
      <p:ext uri="{BB962C8B-B14F-4D97-AF65-F5344CB8AC3E}">
        <p14:creationId xmlns:p14="http://schemas.microsoft.com/office/powerpoint/2010/main" val="420512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Introduction to </a:t>
            </a:r>
            <a:r>
              <a:rPr lang="en-US" sz="2400" dirty="0" err="1"/>
              <a:t>Tensorflow</a:t>
            </a:r>
            <a:endParaRPr lang="en-US" sz="2400" dirty="0"/>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err="1"/>
              <a:t>Tensorflow</a:t>
            </a:r>
            <a:r>
              <a:rPr lang="en-US" sz="2400" dirty="0"/>
              <a:t> Program and Coding</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Coding Neural Network in </a:t>
            </a:r>
            <a:r>
              <a:rPr lang="en-US" sz="2400" dirty="0" err="1"/>
              <a:t>Tensorflow</a:t>
            </a:r>
            <a:r>
              <a:rPr lang="en-US" sz="2400" dirty="0"/>
              <a:t> </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err="1"/>
              <a:t>Keras</a:t>
            </a:r>
            <a:endParaRPr lang="en-US" sz="2400" dirty="0"/>
          </a:p>
        </p:txBody>
      </p:sp>
    </p:spTree>
    <p:extLst>
      <p:ext uri="{BB962C8B-B14F-4D97-AF65-F5344CB8AC3E}">
        <p14:creationId xmlns:p14="http://schemas.microsoft.com/office/powerpoint/2010/main" val="2467786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C1894-A058-4C0E-96B5-53AF0E29A84E}"/>
              </a:ext>
            </a:extLst>
          </p:cNvPr>
          <p:cNvSpPr>
            <a:spLocks noGrp="1"/>
          </p:cNvSpPr>
          <p:nvPr>
            <p:ph type="title"/>
          </p:nvPr>
        </p:nvSpPr>
        <p:spPr/>
        <p:txBody>
          <a:bodyPr/>
          <a:lstStyle/>
          <a:p>
            <a:r>
              <a:rPr lang="en-US" dirty="0"/>
              <a:t>Some </a:t>
            </a:r>
            <a:r>
              <a:rPr lang="en-US" dirty="0" err="1"/>
              <a:t>Tensorflow</a:t>
            </a:r>
            <a:r>
              <a:rPr lang="en-US" dirty="0"/>
              <a:t> Datatypes</a:t>
            </a:r>
          </a:p>
        </p:txBody>
      </p:sp>
      <p:pic>
        <p:nvPicPr>
          <p:cNvPr id="5" name="Content Placeholder 4">
            <a:extLst>
              <a:ext uri="{FF2B5EF4-FFF2-40B4-BE49-F238E27FC236}">
                <a16:creationId xmlns:a16="http://schemas.microsoft.com/office/drawing/2014/main" id="{8C852E4F-9368-4231-8848-FFD11B91CBEA}"/>
              </a:ext>
            </a:extLst>
          </p:cNvPr>
          <p:cNvPicPr>
            <a:picLocks noGrp="1" noChangeAspect="1"/>
          </p:cNvPicPr>
          <p:nvPr>
            <p:ph idx="1"/>
          </p:nvPr>
        </p:nvPicPr>
        <p:blipFill>
          <a:blip r:embed="rId2"/>
          <a:stretch>
            <a:fillRect/>
          </a:stretch>
        </p:blipFill>
        <p:spPr>
          <a:xfrm>
            <a:off x="3169667" y="1143546"/>
            <a:ext cx="5852666" cy="5010555"/>
          </a:xfrm>
          <a:prstGeom prst="rect">
            <a:avLst/>
          </a:prstGeom>
        </p:spPr>
      </p:pic>
    </p:spTree>
    <p:extLst>
      <p:ext uri="{BB962C8B-B14F-4D97-AF65-F5344CB8AC3E}">
        <p14:creationId xmlns:p14="http://schemas.microsoft.com/office/powerpoint/2010/main" val="2295873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A66-5F1D-416C-A038-B8166A36AFE8}"/>
              </a:ext>
            </a:extLst>
          </p:cNvPr>
          <p:cNvSpPr>
            <a:spLocks noGrp="1"/>
          </p:cNvSpPr>
          <p:nvPr>
            <p:ph type="title"/>
          </p:nvPr>
        </p:nvSpPr>
        <p:spPr/>
        <p:txBody>
          <a:bodyPr/>
          <a:lstStyle/>
          <a:p>
            <a:r>
              <a:rPr lang="en-US" dirty="0">
                <a:solidFill>
                  <a:srgbClr val="DC0009"/>
                </a:solidFill>
              </a:rPr>
              <a:t>Coding Time !</a:t>
            </a:r>
            <a:endParaRPr lang="en-US" dirty="0"/>
          </a:p>
        </p:txBody>
      </p:sp>
      <p:sp>
        <p:nvSpPr>
          <p:cNvPr id="3" name="Content Placeholder 2">
            <a:extLst>
              <a:ext uri="{FF2B5EF4-FFF2-40B4-BE49-F238E27FC236}">
                <a16:creationId xmlns:a16="http://schemas.microsoft.com/office/drawing/2014/main" id="{84160AA1-2C61-475D-9B8D-1BA92F8DA30B}"/>
              </a:ext>
            </a:extLst>
          </p:cNvPr>
          <p:cNvSpPr>
            <a:spLocks noGrp="1"/>
          </p:cNvSpPr>
          <p:nvPr>
            <p:ph idx="1"/>
          </p:nvPr>
        </p:nvSpPr>
        <p:spPr>
          <a:xfrm>
            <a:off x="383457" y="1564898"/>
            <a:ext cx="11400555" cy="4429186"/>
          </a:xfrm>
        </p:spPr>
        <p:txBody>
          <a:bodyPr/>
          <a:lstStyle/>
          <a:p>
            <a:pPr marL="0" indent="0">
              <a:buNone/>
            </a:pPr>
            <a:r>
              <a:rPr lang="en-US" dirty="0">
                <a:solidFill>
                  <a:srgbClr val="FF0000"/>
                </a:solidFill>
              </a:rPr>
              <a:t>Write a TF program to find cost of item after discount and visualize using </a:t>
            </a:r>
            <a:r>
              <a:rPr lang="en-US" dirty="0" err="1">
                <a:solidFill>
                  <a:srgbClr val="FF0000"/>
                </a:solidFill>
              </a:rPr>
              <a:t>tensorboard</a:t>
            </a:r>
            <a:r>
              <a:rPr lang="en-US" dirty="0">
                <a:solidFill>
                  <a:srgbClr val="FF0000"/>
                </a:solidFill>
              </a:rPr>
              <a:t> </a:t>
            </a:r>
          </a:p>
          <a:p>
            <a:pPr marL="0" indent="0">
              <a:buNone/>
            </a:pPr>
            <a:r>
              <a:rPr lang="en-US" dirty="0">
                <a:solidFill>
                  <a:srgbClr val="FF0000"/>
                </a:solidFill>
              </a:rPr>
              <a:t>Hint: </a:t>
            </a:r>
            <a:r>
              <a:rPr lang="en-US" dirty="0" err="1">
                <a:solidFill>
                  <a:srgbClr val="FF0000"/>
                </a:solidFill>
              </a:rPr>
              <a:t>Final_price</a:t>
            </a:r>
            <a:r>
              <a:rPr lang="en-US" dirty="0">
                <a:solidFill>
                  <a:srgbClr val="FF0000"/>
                </a:solidFill>
              </a:rPr>
              <a:t> = </a:t>
            </a:r>
            <a:r>
              <a:rPr lang="en-US" dirty="0" err="1">
                <a:solidFill>
                  <a:srgbClr val="FF0000"/>
                </a:solidFill>
              </a:rPr>
              <a:t>Current_price</a:t>
            </a:r>
            <a:r>
              <a:rPr lang="en-US" dirty="0">
                <a:solidFill>
                  <a:srgbClr val="FF0000"/>
                </a:solidFill>
              </a:rPr>
              <a:t> – (</a:t>
            </a:r>
            <a:r>
              <a:rPr lang="en-US" dirty="0" err="1">
                <a:solidFill>
                  <a:srgbClr val="FF0000"/>
                </a:solidFill>
              </a:rPr>
              <a:t>Current_price</a:t>
            </a:r>
            <a:r>
              <a:rPr lang="en-US" dirty="0">
                <a:solidFill>
                  <a:srgbClr val="FF0000"/>
                </a:solidFill>
              </a:rPr>
              <a:t> * Discount)/100</a:t>
            </a:r>
          </a:p>
          <a:p>
            <a:pPr marL="0" indent="0" algn="ctr">
              <a:buNone/>
            </a:pPr>
            <a:endParaRPr lang="en-US" dirty="0">
              <a:solidFill>
                <a:srgbClr val="FF0000"/>
              </a:solidFill>
            </a:endParaRPr>
          </a:p>
          <a:p>
            <a:pPr marL="0" indent="0" algn="ctr">
              <a:buNone/>
            </a:pPr>
            <a:endParaRPr lang="en-US" dirty="0">
              <a:solidFill>
                <a:srgbClr val="FF0000"/>
              </a:solidFill>
            </a:endParaRPr>
          </a:p>
        </p:txBody>
      </p:sp>
      <p:pic>
        <p:nvPicPr>
          <p:cNvPr id="6146" name="Picture 2" descr="Image result for cat coding gif">
            <a:extLst>
              <a:ext uri="{FF2B5EF4-FFF2-40B4-BE49-F238E27FC236}">
                <a16:creationId xmlns:a16="http://schemas.microsoft.com/office/drawing/2014/main" id="{25988919-62BA-4D1B-AE65-EBF127094DC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2247871"/>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88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Introduction to </a:t>
            </a:r>
            <a:r>
              <a:rPr lang="en-US" sz="2400" dirty="0" err="1"/>
              <a:t>Tensorflow</a:t>
            </a:r>
            <a:endParaRPr lang="en-US" sz="2400" dirty="0"/>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err="1"/>
              <a:t>Tensorflow</a:t>
            </a:r>
            <a:r>
              <a:rPr lang="en-US" sz="2400" dirty="0"/>
              <a:t> Program and Coding</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Neural Networks for Handwritten Digits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Coding Neural Network in </a:t>
            </a:r>
            <a:r>
              <a:rPr lang="en-US" sz="2400" dirty="0" err="1"/>
              <a:t>Tensorflow</a:t>
            </a:r>
            <a:r>
              <a:rPr lang="en-US" sz="2400" dirty="0"/>
              <a:t> </a:t>
            </a:r>
          </a:p>
        </p:txBody>
      </p:sp>
    </p:spTree>
    <p:extLst>
      <p:ext uri="{BB962C8B-B14F-4D97-AF65-F5344CB8AC3E}">
        <p14:creationId xmlns:p14="http://schemas.microsoft.com/office/powerpoint/2010/main" val="1607195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FE252B9-76AA-465F-97DB-73E7CC4E323E}"/>
              </a:ext>
            </a:extLst>
          </p:cNvPr>
          <p:cNvSpPr>
            <a:spLocks noGrp="1"/>
          </p:cNvSpPr>
          <p:nvPr>
            <p:ph sz="quarter" idx="16"/>
          </p:nvPr>
        </p:nvSpPr>
        <p:spPr/>
        <p:txBody>
          <a:bodyPr/>
          <a:lstStyle/>
          <a:p>
            <a:r>
              <a:rPr lang="en-US" dirty="0" err="1"/>
              <a:t>Keras</a:t>
            </a:r>
            <a:r>
              <a:rPr lang="en-US" dirty="0"/>
              <a:t> is an open source neural network library written in Python. </a:t>
            </a:r>
          </a:p>
          <a:p>
            <a:r>
              <a:rPr lang="en-US" dirty="0"/>
              <a:t>It is capable of running on top of TensorFlow.</a:t>
            </a:r>
          </a:p>
          <a:p>
            <a:r>
              <a:rPr lang="en-US" dirty="0"/>
              <a:t> Designed to enable fast experimentation with deep neural networks, it focuses on being user-friendly, modular, and extensible</a:t>
            </a:r>
          </a:p>
          <a:p>
            <a:endParaRPr lang="en-US" dirty="0"/>
          </a:p>
        </p:txBody>
      </p:sp>
      <p:sp>
        <p:nvSpPr>
          <p:cNvPr id="3" name="Title 2">
            <a:extLst>
              <a:ext uri="{FF2B5EF4-FFF2-40B4-BE49-F238E27FC236}">
                <a16:creationId xmlns:a16="http://schemas.microsoft.com/office/drawing/2014/main" id="{6239F1AE-F3C9-4FB4-8456-D70B0ADE6742}"/>
              </a:ext>
            </a:extLst>
          </p:cNvPr>
          <p:cNvSpPr>
            <a:spLocks noGrp="1"/>
          </p:cNvSpPr>
          <p:nvPr>
            <p:ph type="title"/>
          </p:nvPr>
        </p:nvSpPr>
        <p:spPr/>
        <p:txBody>
          <a:bodyPr/>
          <a:lstStyle/>
          <a:p>
            <a:r>
              <a:rPr lang="en-US" dirty="0"/>
              <a:t>What is </a:t>
            </a:r>
            <a:r>
              <a:rPr lang="en-US" dirty="0" err="1"/>
              <a:t>Keras</a:t>
            </a:r>
            <a:r>
              <a:rPr lang="en-US" dirty="0"/>
              <a:t> ?</a:t>
            </a:r>
          </a:p>
        </p:txBody>
      </p:sp>
      <p:pic>
        <p:nvPicPr>
          <p:cNvPr id="7" name="Content Placeholder 6">
            <a:extLst>
              <a:ext uri="{FF2B5EF4-FFF2-40B4-BE49-F238E27FC236}">
                <a16:creationId xmlns:a16="http://schemas.microsoft.com/office/drawing/2014/main" id="{2BFCE02E-4A68-4606-9C16-745098153289}"/>
              </a:ext>
            </a:extLst>
          </p:cNvPr>
          <p:cNvPicPr>
            <a:picLocks noGrp="1" noChangeAspect="1"/>
          </p:cNvPicPr>
          <p:nvPr>
            <p:ph idx="14"/>
          </p:nvPr>
        </p:nvPicPr>
        <p:blipFill>
          <a:blip r:embed="rId2"/>
          <a:stretch>
            <a:fillRect/>
          </a:stretch>
        </p:blipFill>
        <p:spPr>
          <a:xfrm>
            <a:off x="5942695" y="1237405"/>
            <a:ext cx="4767485" cy="1914310"/>
          </a:xfrm>
          <a:prstGeom prst="rect">
            <a:avLst/>
          </a:prstGeom>
        </p:spPr>
      </p:pic>
      <p:pic>
        <p:nvPicPr>
          <p:cNvPr id="8" name="Picture 7">
            <a:extLst>
              <a:ext uri="{FF2B5EF4-FFF2-40B4-BE49-F238E27FC236}">
                <a16:creationId xmlns:a16="http://schemas.microsoft.com/office/drawing/2014/main" id="{89E145D2-1AFA-4560-AEE4-F70DB2D087A9}"/>
              </a:ext>
            </a:extLst>
          </p:cNvPr>
          <p:cNvPicPr>
            <a:picLocks noChangeAspect="1"/>
          </p:cNvPicPr>
          <p:nvPr/>
        </p:nvPicPr>
        <p:blipFill>
          <a:blip r:embed="rId3"/>
          <a:stretch>
            <a:fillRect/>
          </a:stretch>
        </p:blipFill>
        <p:spPr>
          <a:xfrm>
            <a:off x="6478587" y="3706286"/>
            <a:ext cx="3695700" cy="2190750"/>
          </a:xfrm>
          <a:prstGeom prst="rect">
            <a:avLst/>
          </a:prstGeom>
        </p:spPr>
      </p:pic>
    </p:spTree>
    <p:extLst>
      <p:ext uri="{BB962C8B-B14F-4D97-AF65-F5344CB8AC3E}">
        <p14:creationId xmlns:p14="http://schemas.microsoft.com/office/powerpoint/2010/main" val="4128127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F89E4-0468-4C26-943F-50159C934971}"/>
              </a:ext>
            </a:extLst>
          </p:cNvPr>
          <p:cNvSpPr>
            <a:spLocks noGrp="1"/>
          </p:cNvSpPr>
          <p:nvPr>
            <p:ph type="title"/>
          </p:nvPr>
        </p:nvSpPr>
        <p:spPr/>
        <p:txBody>
          <a:bodyPr/>
          <a:lstStyle/>
          <a:p>
            <a:r>
              <a:rPr lang="en-US" dirty="0"/>
              <a:t>Three API Styles for </a:t>
            </a:r>
            <a:r>
              <a:rPr lang="en-US" dirty="0" err="1"/>
              <a:t>Keras</a:t>
            </a:r>
            <a:endParaRPr lang="en-US" dirty="0"/>
          </a:p>
        </p:txBody>
      </p:sp>
      <p:sp>
        <p:nvSpPr>
          <p:cNvPr id="6" name="Content Placeholder 5">
            <a:extLst>
              <a:ext uri="{FF2B5EF4-FFF2-40B4-BE49-F238E27FC236}">
                <a16:creationId xmlns:a16="http://schemas.microsoft.com/office/drawing/2014/main" id="{335D5337-7C04-466B-AA66-959C5FC434F7}"/>
              </a:ext>
            </a:extLst>
          </p:cNvPr>
          <p:cNvSpPr>
            <a:spLocks noGrp="1"/>
          </p:cNvSpPr>
          <p:nvPr>
            <p:ph idx="1"/>
          </p:nvPr>
        </p:nvSpPr>
        <p:spPr/>
        <p:txBody>
          <a:bodyPr/>
          <a:lstStyle/>
          <a:p>
            <a:r>
              <a:rPr lang="en-US" b="1" dirty="0"/>
              <a:t>The Sequential Model</a:t>
            </a:r>
          </a:p>
          <a:p>
            <a:pPr lvl="1"/>
            <a:r>
              <a:rPr lang="en-US" dirty="0"/>
              <a:t>Dead simple</a:t>
            </a:r>
          </a:p>
          <a:p>
            <a:pPr lvl="1"/>
            <a:r>
              <a:rPr lang="en-US" dirty="0"/>
              <a:t>Only for single-input, single-output, sequential layer stacks</a:t>
            </a:r>
          </a:p>
          <a:p>
            <a:pPr lvl="1"/>
            <a:r>
              <a:rPr lang="en-US" dirty="0"/>
              <a:t>Good for 70+% of use cases</a:t>
            </a:r>
          </a:p>
          <a:p>
            <a:r>
              <a:rPr lang="en-US" b="1" dirty="0"/>
              <a:t>The functional API</a:t>
            </a:r>
          </a:p>
          <a:p>
            <a:pPr lvl="1"/>
            <a:r>
              <a:rPr lang="en-US" dirty="0"/>
              <a:t>Like playing with Lego bricks</a:t>
            </a:r>
          </a:p>
          <a:p>
            <a:pPr lvl="1"/>
            <a:r>
              <a:rPr lang="en-US" dirty="0"/>
              <a:t>Multi-input, multi-output, arbitrary static graph topologies</a:t>
            </a:r>
          </a:p>
          <a:p>
            <a:pPr lvl="1"/>
            <a:r>
              <a:rPr lang="en-US" dirty="0"/>
              <a:t>Good for 95% of use cases</a:t>
            </a:r>
          </a:p>
          <a:p>
            <a:r>
              <a:rPr lang="en-US" b="1" dirty="0"/>
              <a:t>Model </a:t>
            </a:r>
            <a:r>
              <a:rPr lang="en-US" b="1" dirty="0" err="1"/>
              <a:t>subclassing</a:t>
            </a:r>
            <a:endParaRPr lang="en-US" b="1" dirty="0"/>
          </a:p>
          <a:p>
            <a:pPr lvl="1"/>
            <a:r>
              <a:rPr lang="en-US" dirty="0"/>
              <a:t>Maximum flexibility</a:t>
            </a:r>
          </a:p>
          <a:p>
            <a:pPr lvl="1"/>
            <a:r>
              <a:rPr lang="en-US" dirty="0"/>
              <a:t>Larger potential error surface</a:t>
            </a:r>
          </a:p>
        </p:txBody>
      </p:sp>
    </p:spTree>
    <p:extLst>
      <p:ext uri="{BB962C8B-B14F-4D97-AF65-F5344CB8AC3E}">
        <p14:creationId xmlns:p14="http://schemas.microsoft.com/office/powerpoint/2010/main" val="1181267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0DAF0-EE12-484A-B154-E89F0F70C980}"/>
              </a:ext>
            </a:extLst>
          </p:cNvPr>
          <p:cNvSpPr>
            <a:spLocks noGrp="1"/>
          </p:cNvSpPr>
          <p:nvPr>
            <p:ph type="title"/>
          </p:nvPr>
        </p:nvSpPr>
        <p:spPr/>
        <p:txBody>
          <a:bodyPr/>
          <a:lstStyle/>
          <a:p>
            <a:r>
              <a:rPr lang="en-US" dirty="0"/>
              <a:t>Different API Styles for </a:t>
            </a:r>
            <a:r>
              <a:rPr lang="en-US" dirty="0" err="1"/>
              <a:t>Keras</a:t>
            </a:r>
            <a:r>
              <a:rPr lang="en-US" dirty="0"/>
              <a:t> - </a:t>
            </a:r>
            <a:r>
              <a:rPr lang="en-US" b="1" dirty="0"/>
              <a:t>The Sequential Model</a:t>
            </a:r>
            <a:br>
              <a:rPr lang="en-US" dirty="0"/>
            </a:br>
            <a:endParaRPr lang="en-US" dirty="0"/>
          </a:p>
        </p:txBody>
      </p:sp>
      <p:graphicFrame>
        <p:nvGraphicFramePr>
          <p:cNvPr id="7" name="Content Placeholder 6">
            <a:extLst>
              <a:ext uri="{FF2B5EF4-FFF2-40B4-BE49-F238E27FC236}">
                <a16:creationId xmlns:a16="http://schemas.microsoft.com/office/drawing/2014/main" id="{645EF686-F7B5-47FB-A7AD-79335301AFEA}"/>
              </a:ext>
            </a:extLst>
          </p:cNvPr>
          <p:cNvGraphicFramePr>
            <a:graphicFrameLocks noGrp="1"/>
          </p:cNvGraphicFramePr>
          <p:nvPr>
            <p:ph idx="1"/>
            <p:extLst>
              <p:ext uri="{D42A27DB-BD31-4B8C-83A1-F6EECF244321}">
                <p14:modId xmlns:p14="http://schemas.microsoft.com/office/powerpoint/2010/main" val="736697077"/>
              </p:ext>
            </p:extLst>
          </p:nvPr>
        </p:nvGraphicFramePr>
        <p:xfrm>
          <a:off x="396081" y="1177387"/>
          <a:ext cx="11399838" cy="5039360"/>
        </p:xfrm>
        <a:graphic>
          <a:graphicData uri="http://schemas.openxmlformats.org/drawingml/2006/table">
            <a:tbl>
              <a:tblPr firstRow="1" bandRow="1">
                <a:tableStyleId>{DDF6447A-24EA-4742-A8FB-1DF080B5CEFA}</a:tableStyleId>
              </a:tblPr>
              <a:tblGrid>
                <a:gridCol w="3799946">
                  <a:extLst>
                    <a:ext uri="{9D8B030D-6E8A-4147-A177-3AD203B41FA5}">
                      <a16:colId xmlns:a16="http://schemas.microsoft.com/office/drawing/2014/main" val="475581025"/>
                    </a:ext>
                  </a:extLst>
                </a:gridCol>
                <a:gridCol w="3799946">
                  <a:extLst>
                    <a:ext uri="{9D8B030D-6E8A-4147-A177-3AD203B41FA5}">
                      <a16:colId xmlns:a16="http://schemas.microsoft.com/office/drawing/2014/main" val="2412913165"/>
                    </a:ext>
                  </a:extLst>
                </a:gridCol>
                <a:gridCol w="3799946">
                  <a:extLst>
                    <a:ext uri="{9D8B030D-6E8A-4147-A177-3AD203B41FA5}">
                      <a16:colId xmlns:a16="http://schemas.microsoft.com/office/drawing/2014/main" val="1442532077"/>
                    </a:ext>
                  </a:extLst>
                </a:gridCol>
              </a:tblGrid>
              <a:tr h="370840">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01860855"/>
                  </a:ext>
                </a:extLst>
              </a:tr>
              <a:tr h="370840">
                <a:tc>
                  <a:txBody>
                    <a:bodyPr/>
                    <a:lstStyle/>
                    <a:p>
                      <a:r>
                        <a:rPr lang="en-US" b="1" dirty="0"/>
                        <a:t>The Sequential Model</a:t>
                      </a:r>
                      <a:endParaRPr lang="en-US" dirty="0"/>
                    </a:p>
                  </a:txBody>
                  <a:tcPr/>
                </a:tc>
                <a:tc>
                  <a:txBody>
                    <a:bodyPr/>
                    <a:lstStyle/>
                    <a:p>
                      <a:r>
                        <a:rPr lang="en-US" b="1" dirty="0"/>
                        <a:t>The functional API</a:t>
                      </a:r>
                      <a:endParaRPr lang="en-US" dirty="0"/>
                    </a:p>
                  </a:txBody>
                  <a:tcPr/>
                </a:tc>
                <a:tc>
                  <a:txBody>
                    <a:bodyPr/>
                    <a:lstStyle/>
                    <a:p>
                      <a:r>
                        <a:rPr lang="en-US" b="1" dirty="0"/>
                        <a:t>Model </a:t>
                      </a:r>
                      <a:r>
                        <a:rPr lang="en-US" b="1" dirty="0" err="1"/>
                        <a:t>subclassing</a:t>
                      </a:r>
                      <a:endParaRPr lang="en-US" dirty="0"/>
                    </a:p>
                  </a:txBody>
                  <a:tcPr/>
                </a:tc>
                <a:extLst>
                  <a:ext uri="{0D108BD9-81ED-4DB2-BD59-A6C34878D82A}">
                    <a16:rowId xmlns:a16="http://schemas.microsoft.com/office/drawing/2014/main" val="3310009394"/>
                  </a:ext>
                </a:extLst>
              </a:tr>
              <a:tr h="370840">
                <a:tc>
                  <a:txBody>
                    <a:bodyPr/>
                    <a:lstStyle/>
                    <a:p>
                      <a:r>
                        <a:rPr lang="en-US" sz="1200" b="0" i="0" kern="1200" dirty="0">
                          <a:solidFill>
                            <a:schemeClr val="tx1"/>
                          </a:solidFill>
                          <a:effectLst/>
                          <a:latin typeface="+mn-lt"/>
                          <a:ea typeface="+mn-ea"/>
                          <a:cs typeface="+mn-cs"/>
                        </a:rPr>
                        <a:t>It’s intuitive, concise, and appropriate for 95% of ML problems in practice. Using this API, you can write your first neural network in about 10 lines of code.</a:t>
                      </a:r>
                      <a:endParaRPr lang="en-US" dirty="0"/>
                    </a:p>
                  </a:txBody>
                  <a:tcPr/>
                </a:tc>
                <a:tc>
                  <a:txBody>
                    <a:bodyPr/>
                    <a:lstStyle/>
                    <a:p>
                      <a:r>
                        <a:rPr lang="en-US" sz="1200" b="0" i="0" kern="1200" dirty="0">
                          <a:solidFill>
                            <a:schemeClr val="tx1"/>
                          </a:solidFill>
                          <a:effectLst/>
                          <a:latin typeface="+mn-lt"/>
                          <a:ea typeface="+mn-ea"/>
                          <a:cs typeface="+mn-cs"/>
                        </a:rPr>
                        <a:t>Of course, a sequential model is a simple stack of layers that cannot represent arbitrary models. More advanced models can be built using the </a:t>
                      </a:r>
                      <a:r>
                        <a:rPr lang="en-US" sz="1200" b="0" i="0" u="none" strike="noStrike" kern="1200" dirty="0">
                          <a:solidFill>
                            <a:schemeClr val="tx1"/>
                          </a:solidFill>
                          <a:effectLst/>
                          <a:latin typeface="+mn-lt"/>
                          <a:ea typeface="+mn-ea"/>
                          <a:cs typeface="+mn-cs"/>
                          <a:hlinkClick r:id="rId2"/>
                        </a:rPr>
                        <a:t>Functional API</a:t>
                      </a:r>
                      <a:r>
                        <a:rPr lang="en-US" sz="1200" b="0" i="0" kern="1200" dirty="0">
                          <a:solidFill>
                            <a:schemeClr val="tx1"/>
                          </a:solidFill>
                          <a:effectLst/>
                          <a:latin typeface="+mn-lt"/>
                          <a:ea typeface="+mn-ea"/>
                          <a:cs typeface="+mn-cs"/>
                        </a:rPr>
                        <a:t>, which enables you to define complex topologies, including multi-input and multi-output models, models with shared layers, and models with residual connections.</a:t>
                      </a:r>
                      <a:endParaRPr lang="en-US" dirty="0"/>
                    </a:p>
                  </a:txBody>
                  <a:tcPr/>
                </a:tc>
                <a:tc>
                  <a:txBody>
                    <a:bodyPr/>
                    <a:lstStyle/>
                    <a:p>
                      <a:r>
                        <a:rPr lang="en-US" sz="1200" b="0" i="0" kern="1200" dirty="0">
                          <a:solidFill>
                            <a:schemeClr val="tx1"/>
                          </a:solidFill>
                          <a:effectLst/>
                          <a:latin typeface="+mn-lt"/>
                          <a:ea typeface="+mn-ea"/>
                          <a:cs typeface="+mn-cs"/>
                        </a:rPr>
                        <a:t>Fully customizable models can be built by using the </a:t>
                      </a:r>
                      <a:r>
                        <a:rPr lang="en-US" sz="1200" b="0" i="0" u="none" strike="noStrike" kern="1200" dirty="0">
                          <a:solidFill>
                            <a:schemeClr val="tx1"/>
                          </a:solidFill>
                          <a:effectLst/>
                          <a:latin typeface="+mn-lt"/>
                          <a:ea typeface="+mn-ea"/>
                          <a:cs typeface="+mn-cs"/>
                          <a:hlinkClick r:id="rId3"/>
                        </a:rPr>
                        <a:t>Model </a:t>
                      </a:r>
                      <a:r>
                        <a:rPr lang="en-US" sz="1200" b="0" i="0" u="none" strike="noStrike" kern="1200" dirty="0" err="1">
                          <a:solidFill>
                            <a:schemeClr val="tx1"/>
                          </a:solidFill>
                          <a:effectLst/>
                          <a:latin typeface="+mn-lt"/>
                          <a:ea typeface="+mn-ea"/>
                          <a:cs typeface="+mn-cs"/>
                          <a:hlinkClick r:id="rId3"/>
                        </a:rPr>
                        <a:t>Subclassing</a:t>
                      </a:r>
                      <a:r>
                        <a:rPr lang="en-US" sz="1200" b="0" i="0" u="none" strike="noStrike" kern="1200" dirty="0">
                          <a:solidFill>
                            <a:schemeClr val="tx1"/>
                          </a:solidFill>
                          <a:effectLst/>
                          <a:latin typeface="+mn-lt"/>
                          <a:ea typeface="+mn-ea"/>
                          <a:cs typeface="+mn-cs"/>
                          <a:hlinkClick r:id="rId3"/>
                        </a:rPr>
                        <a:t> API</a:t>
                      </a:r>
                      <a:r>
                        <a:rPr lang="en-US" sz="1200" b="0" i="0" kern="1200" dirty="0">
                          <a:solidFill>
                            <a:schemeClr val="tx1"/>
                          </a:solidFill>
                          <a:effectLst/>
                          <a:latin typeface="+mn-lt"/>
                          <a:ea typeface="+mn-ea"/>
                          <a:cs typeface="+mn-cs"/>
                        </a:rPr>
                        <a:t>, You define your own forward pass imperatively in this style, in the body of a class method.</a:t>
                      </a:r>
                      <a:endParaRPr lang="en-US" dirty="0"/>
                    </a:p>
                  </a:txBody>
                  <a:tcPr/>
                </a:tc>
                <a:extLst>
                  <a:ext uri="{0D108BD9-81ED-4DB2-BD59-A6C34878D82A}">
                    <a16:rowId xmlns:a16="http://schemas.microsoft.com/office/drawing/2014/main" val="1330470737"/>
                  </a:ext>
                </a:extLst>
              </a:tr>
              <a:tr h="370840">
                <a:tc>
                  <a:txBody>
                    <a:bodyPr/>
                    <a:lstStyle/>
                    <a:p>
                      <a:r>
                        <a:rPr lang="en-US" sz="1200" b="0" i="0" kern="1200" dirty="0">
                          <a:solidFill>
                            <a:schemeClr val="tx1"/>
                          </a:solidFill>
                          <a:effectLst/>
                          <a:latin typeface="+mn-lt"/>
                          <a:ea typeface="+mn-ea"/>
                          <a:cs typeface="+mn-cs"/>
                        </a:rPr>
                        <a:t>The most common way to define your model is by building a graph of layers, which corresponds to the mental model we normally use when we think about deep learning. The simplest type of model is a stack of layers.</a:t>
                      </a:r>
                      <a:endParaRPr lang="en-US" dirty="0"/>
                    </a:p>
                  </a:txBody>
                  <a:tcPr/>
                </a:tc>
                <a:tc>
                  <a:txBody>
                    <a:bodyPr/>
                    <a:lstStyle/>
                    <a:p>
                      <a:r>
                        <a:rPr lang="en-US" sz="1200" b="0" i="0" kern="1200" dirty="0">
                          <a:solidFill>
                            <a:schemeClr val="tx1"/>
                          </a:solidFill>
                          <a:effectLst/>
                          <a:latin typeface="+mn-lt"/>
                          <a:ea typeface="+mn-ea"/>
                          <a:cs typeface="+mn-cs"/>
                        </a:rPr>
                        <a:t>When building models with the functional API, layers are callable (on a tensor), and return a tensor as output. These input tensor(s) and output tensor(s) can then be used to define a model. </a:t>
                      </a:r>
                      <a:endParaRPr lang="en-US" dirty="0"/>
                    </a:p>
                  </a:txBody>
                  <a:tcPr/>
                </a:tc>
                <a:tc>
                  <a:txBody>
                    <a:bodyPr/>
                    <a:lstStyle/>
                    <a:p>
                      <a:r>
                        <a:rPr lang="en-US" sz="1200" b="0" i="0" kern="1200" dirty="0">
                          <a:solidFill>
                            <a:schemeClr val="tx1"/>
                          </a:solidFill>
                          <a:effectLst/>
                          <a:latin typeface="+mn-lt"/>
                          <a:ea typeface="+mn-ea"/>
                          <a:cs typeface="+mn-cs"/>
                        </a:rPr>
                        <a:t>These models are more flexible, but can be harder to debug.</a:t>
                      </a:r>
                      <a:endParaRPr lang="en-US" dirty="0"/>
                    </a:p>
                  </a:txBody>
                  <a:tcPr/>
                </a:tc>
                <a:extLst>
                  <a:ext uri="{0D108BD9-81ED-4DB2-BD59-A6C34878D82A}">
                    <a16:rowId xmlns:a16="http://schemas.microsoft.com/office/drawing/2014/main" val="2370664704"/>
                  </a:ext>
                </a:extLst>
              </a:tr>
              <a:tr h="370840">
                <a:tc>
                  <a:txBody>
                    <a:bodyPr/>
                    <a:lstStyle/>
                    <a:p>
                      <a:r>
                        <a:rPr lang="en-US" dirty="0"/>
                        <a:t>model = </a:t>
                      </a:r>
                      <a:r>
                        <a:rPr lang="en-US" dirty="0" err="1"/>
                        <a:t>tf.keras.Sequential</a:t>
                      </a:r>
                      <a:r>
                        <a:rPr lang="en-US" dirty="0"/>
                        <a:t>()</a:t>
                      </a:r>
                    </a:p>
                    <a:p>
                      <a:r>
                        <a:rPr lang="en-US" dirty="0" err="1"/>
                        <a:t>model.add</a:t>
                      </a:r>
                      <a:r>
                        <a:rPr lang="en-US" dirty="0"/>
                        <a:t>(</a:t>
                      </a:r>
                      <a:r>
                        <a:rPr lang="en-US" dirty="0" err="1"/>
                        <a:t>layers.Dense</a:t>
                      </a:r>
                      <a:r>
                        <a:rPr lang="en-US" dirty="0"/>
                        <a:t>(64, activation=’</a:t>
                      </a:r>
                      <a:r>
                        <a:rPr lang="en-US" dirty="0" err="1"/>
                        <a:t>relu</a:t>
                      </a:r>
                      <a:r>
                        <a:rPr lang="en-US" dirty="0"/>
                        <a:t>’))</a:t>
                      </a:r>
                    </a:p>
                    <a:p>
                      <a:r>
                        <a:rPr lang="en-US" dirty="0" err="1"/>
                        <a:t>model.add</a:t>
                      </a:r>
                      <a:r>
                        <a:rPr lang="en-US" dirty="0"/>
                        <a:t>(</a:t>
                      </a:r>
                      <a:r>
                        <a:rPr lang="en-US" dirty="0" err="1"/>
                        <a:t>layers.Dense</a:t>
                      </a:r>
                      <a:r>
                        <a:rPr lang="en-US" dirty="0"/>
                        <a:t>(64, activation=’</a:t>
                      </a:r>
                      <a:r>
                        <a:rPr lang="en-US" dirty="0" err="1"/>
                        <a:t>relu</a:t>
                      </a:r>
                      <a:r>
                        <a:rPr lang="en-US" dirty="0"/>
                        <a:t>’))</a:t>
                      </a:r>
                    </a:p>
                    <a:p>
                      <a:r>
                        <a:rPr lang="en-US" dirty="0" err="1"/>
                        <a:t>model.add</a:t>
                      </a:r>
                      <a:r>
                        <a:rPr lang="en-US" dirty="0"/>
                        <a:t>(</a:t>
                      </a:r>
                      <a:r>
                        <a:rPr lang="en-US" dirty="0" err="1"/>
                        <a:t>layers.Dense</a:t>
                      </a:r>
                      <a:r>
                        <a:rPr lang="en-US" dirty="0"/>
                        <a:t>(10, activation=’</a:t>
                      </a:r>
                      <a:r>
                        <a:rPr lang="en-US" dirty="0" err="1"/>
                        <a:t>softmax</a:t>
                      </a:r>
                      <a:r>
                        <a:rPr lang="en-US" dirty="0"/>
                        <a:t>’))</a:t>
                      </a:r>
                    </a:p>
                    <a:p>
                      <a:endParaRPr lang="en-US" dirty="0"/>
                    </a:p>
                    <a:p>
                      <a:r>
                        <a:rPr lang="en-US" dirty="0" err="1"/>
                        <a:t>model.compile</a:t>
                      </a:r>
                      <a:r>
                        <a:rPr lang="en-US" dirty="0"/>
                        <a:t>(optimizer=’</a:t>
                      </a:r>
                      <a:r>
                        <a:rPr lang="en-US" dirty="0" err="1"/>
                        <a:t>adam</a:t>
                      </a:r>
                      <a:r>
                        <a:rPr lang="en-US" dirty="0"/>
                        <a:t>’,</a:t>
                      </a:r>
                    </a:p>
                    <a:p>
                      <a:r>
                        <a:rPr lang="en-US" dirty="0"/>
                        <a:t>              loss=’</a:t>
                      </a:r>
                      <a:r>
                        <a:rPr lang="en-US" dirty="0" err="1"/>
                        <a:t>sparse_categorical_crossentropy</a:t>
                      </a:r>
                      <a:r>
                        <a:rPr lang="en-US" dirty="0"/>
                        <a:t>’,</a:t>
                      </a:r>
                    </a:p>
                    <a:p>
                      <a:r>
                        <a:rPr lang="en-US" dirty="0"/>
                        <a:t>              metrics=[‘accuracy’])</a:t>
                      </a:r>
                    </a:p>
                    <a:p>
                      <a:r>
                        <a:rPr lang="en-US" dirty="0" err="1"/>
                        <a:t>model.fit</a:t>
                      </a:r>
                      <a:r>
                        <a:rPr lang="en-US" dirty="0"/>
                        <a:t>(</a:t>
                      </a:r>
                      <a:r>
                        <a:rPr lang="en-US" dirty="0" err="1"/>
                        <a:t>x_train</a:t>
                      </a:r>
                      <a:r>
                        <a:rPr lang="en-US" dirty="0"/>
                        <a:t>, </a:t>
                      </a:r>
                      <a:r>
                        <a:rPr lang="en-US" dirty="0" err="1"/>
                        <a:t>y_train</a:t>
                      </a:r>
                      <a:r>
                        <a:rPr lang="en-US" dirty="0"/>
                        <a:t>, epochs=5)</a:t>
                      </a:r>
                    </a:p>
                    <a:p>
                      <a:r>
                        <a:rPr lang="en-US" dirty="0" err="1"/>
                        <a:t>model.evaluate</a:t>
                      </a:r>
                      <a:r>
                        <a:rPr lang="en-US" dirty="0"/>
                        <a:t>(</a:t>
                      </a:r>
                      <a:r>
                        <a:rPr lang="en-US" dirty="0" err="1"/>
                        <a:t>x_test</a:t>
                      </a:r>
                      <a:r>
                        <a:rPr lang="en-US" dirty="0"/>
                        <a:t>, </a:t>
                      </a:r>
                      <a:r>
                        <a:rPr lang="en-US" dirty="0" err="1"/>
                        <a:t>y_test</a:t>
                      </a:r>
                      <a:r>
                        <a:rPr lang="en-US" dirty="0"/>
                        <a:t>)</a:t>
                      </a:r>
                    </a:p>
                  </a:txBody>
                  <a:tcPr/>
                </a:tc>
                <a:tc>
                  <a:txBody>
                    <a:bodyPr/>
                    <a:lstStyle/>
                    <a:p>
                      <a:r>
                        <a:rPr lang="en-US" dirty="0"/>
                        <a:t>inputs = </a:t>
                      </a:r>
                      <a:r>
                        <a:rPr lang="en-US" dirty="0" err="1"/>
                        <a:t>tf.keras.Input</a:t>
                      </a:r>
                      <a:r>
                        <a:rPr lang="en-US" dirty="0"/>
                        <a:t>(shape=(32,))</a:t>
                      </a:r>
                    </a:p>
                    <a:p>
                      <a:r>
                        <a:rPr lang="en-US" dirty="0"/>
                        <a:t># A layer instance is callable on a tensor, and returns a tensor.</a:t>
                      </a:r>
                    </a:p>
                    <a:p>
                      <a:r>
                        <a:rPr lang="en-US" dirty="0"/>
                        <a:t>x = </a:t>
                      </a:r>
                      <a:r>
                        <a:rPr lang="en-US" dirty="0" err="1"/>
                        <a:t>layers.Dense</a:t>
                      </a:r>
                      <a:r>
                        <a:rPr lang="en-US" dirty="0"/>
                        <a:t>(64, activation=’</a:t>
                      </a:r>
                      <a:r>
                        <a:rPr lang="en-US" dirty="0" err="1"/>
                        <a:t>relu</a:t>
                      </a:r>
                      <a:r>
                        <a:rPr lang="en-US" dirty="0"/>
                        <a:t>’)(inputs)</a:t>
                      </a:r>
                    </a:p>
                    <a:p>
                      <a:r>
                        <a:rPr lang="en-US" dirty="0"/>
                        <a:t>x = </a:t>
                      </a:r>
                      <a:r>
                        <a:rPr lang="en-US" dirty="0" err="1"/>
                        <a:t>layers.Dense</a:t>
                      </a:r>
                      <a:r>
                        <a:rPr lang="en-US" dirty="0"/>
                        <a:t>(64, activation=’</a:t>
                      </a:r>
                      <a:r>
                        <a:rPr lang="en-US" dirty="0" err="1"/>
                        <a:t>relu</a:t>
                      </a:r>
                      <a:r>
                        <a:rPr lang="en-US" dirty="0"/>
                        <a:t>’)(x)</a:t>
                      </a:r>
                    </a:p>
                    <a:p>
                      <a:r>
                        <a:rPr lang="en-US" dirty="0"/>
                        <a:t>predictions = </a:t>
                      </a:r>
                      <a:r>
                        <a:rPr lang="en-US" dirty="0" err="1"/>
                        <a:t>layers.Dense</a:t>
                      </a:r>
                      <a:r>
                        <a:rPr lang="en-US" dirty="0"/>
                        <a:t>(10, activation=’</a:t>
                      </a:r>
                      <a:r>
                        <a:rPr lang="en-US" dirty="0" err="1"/>
                        <a:t>softmax</a:t>
                      </a:r>
                      <a:r>
                        <a:rPr lang="en-US" dirty="0"/>
                        <a:t>’)(x)</a:t>
                      </a:r>
                    </a:p>
                    <a:p>
                      <a:r>
                        <a:rPr lang="en-US" dirty="0"/>
                        <a:t># Instantiate the model given inputs and outputs.</a:t>
                      </a:r>
                    </a:p>
                    <a:p>
                      <a:r>
                        <a:rPr lang="en-US" dirty="0"/>
                        <a:t>model = </a:t>
                      </a:r>
                      <a:r>
                        <a:rPr lang="en-US" dirty="0" err="1"/>
                        <a:t>tf.keras.Model</a:t>
                      </a:r>
                      <a:r>
                        <a:rPr lang="en-US" dirty="0"/>
                        <a:t>(inputs=inputs, outputs=predictions)</a:t>
                      </a:r>
                    </a:p>
                  </a:txBody>
                  <a:tcPr/>
                </a:tc>
                <a:tc>
                  <a:txBody>
                    <a:bodyPr/>
                    <a:lstStyle/>
                    <a:p>
                      <a:r>
                        <a:rPr lang="en-US" dirty="0"/>
                        <a:t>class </a:t>
                      </a:r>
                      <a:r>
                        <a:rPr lang="en-US" dirty="0" err="1"/>
                        <a:t>MyModel</a:t>
                      </a:r>
                      <a:r>
                        <a:rPr lang="en-US" dirty="0"/>
                        <a:t>(</a:t>
                      </a:r>
                      <a:r>
                        <a:rPr lang="en-US" dirty="0" err="1"/>
                        <a:t>tf.keras.Model</a:t>
                      </a:r>
                      <a:r>
                        <a:rPr lang="en-US" dirty="0"/>
                        <a:t>):</a:t>
                      </a:r>
                    </a:p>
                    <a:p>
                      <a:r>
                        <a:rPr lang="en-US" dirty="0"/>
                        <a:t> def __</a:t>
                      </a:r>
                      <a:r>
                        <a:rPr lang="en-US" dirty="0" err="1"/>
                        <a:t>init</a:t>
                      </a:r>
                      <a:r>
                        <a:rPr lang="en-US" dirty="0"/>
                        <a:t>__(self):</a:t>
                      </a:r>
                    </a:p>
                    <a:p>
                      <a:r>
                        <a:rPr lang="en-US" dirty="0"/>
                        <a:t>   super(</a:t>
                      </a:r>
                      <a:r>
                        <a:rPr lang="en-US" dirty="0" err="1"/>
                        <a:t>MyModel</a:t>
                      </a:r>
                      <a:r>
                        <a:rPr lang="en-US" dirty="0"/>
                        <a:t>, self).__</a:t>
                      </a:r>
                      <a:r>
                        <a:rPr lang="en-US" dirty="0" err="1"/>
                        <a:t>init</a:t>
                      </a:r>
                      <a:r>
                        <a:rPr lang="en-US" dirty="0"/>
                        <a:t>__()</a:t>
                      </a:r>
                    </a:p>
                    <a:p>
                      <a:r>
                        <a:rPr lang="en-US" dirty="0"/>
                        <a:t>   # Define your layers here.</a:t>
                      </a:r>
                    </a:p>
                    <a:p>
                      <a:r>
                        <a:rPr lang="en-US" dirty="0"/>
                        <a:t>   self.dense_1 = </a:t>
                      </a:r>
                      <a:r>
                        <a:rPr lang="en-US" dirty="0" err="1"/>
                        <a:t>layers.Dense</a:t>
                      </a:r>
                      <a:r>
                        <a:rPr lang="en-US" dirty="0"/>
                        <a:t>(32, activation=’</a:t>
                      </a:r>
                      <a:r>
                        <a:rPr lang="en-US" dirty="0" err="1"/>
                        <a:t>relu</a:t>
                      </a:r>
                      <a:r>
                        <a:rPr lang="en-US" dirty="0"/>
                        <a:t>’)</a:t>
                      </a:r>
                    </a:p>
                    <a:p>
                      <a:r>
                        <a:rPr lang="en-US" dirty="0"/>
                        <a:t>   self.dense_2 = </a:t>
                      </a:r>
                      <a:r>
                        <a:rPr lang="en-US" dirty="0" err="1"/>
                        <a:t>layers.Dense</a:t>
                      </a:r>
                      <a:r>
                        <a:rPr lang="en-US" dirty="0"/>
                        <a:t>(</a:t>
                      </a:r>
                      <a:r>
                        <a:rPr lang="en-US" dirty="0" err="1"/>
                        <a:t>num_classes</a:t>
                      </a:r>
                      <a:r>
                        <a:rPr lang="en-US" dirty="0"/>
                        <a:t>, activation=’sigmoid’)</a:t>
                      </a:r>
                    </a:p>
                    <a:p>
                      <a:r>
                        <a:rPr lang="en-US" dirty="0"/>
                        <a:t> def call(self, inputs):</a:t>
                      </a:r>
                    </a:p>
                    <a:p>
                      <a:r>
                        <a:rPr lang="en-US" dirty="0"/>
                        <a:t>   # Define your forward pass here,</a:t>
                      </a:r>
                    </a:p>
                    <a:p>
                      <a:r>
                        <a:rPr lang="en-US" dirty="0"/>
                        <a:t>   # using layers you previously defined in `__</a:t>
                      </a:r>
                      <a:r>
                        <a:rPr lang="en-US" dirty="0" err="1"/>
                        <a:t>init</a:t>
                      </a:r>
                      <a:r>
                        <a:rPr lang="en-US" dirty="0"/>
                        <a:t>__`</a:t>
                      </a:r>
                    </a:p>
                    <a:p>
                      <a:r>
                        <a:rPr lang="en-US" dirty="0"/>
                        <a:t>   x = self.dense_1(inputs)</a:t>
                      </a:r>
                    </a:p>
                    <a:p>
                      <a:r>
                        <a:rPr lang="en-US" dirty="0"/>
                        <a:t>   return self.dense_2(x)</a:t>
                      </a:r>
                    </a:p>
                  </a:txBody>
                  <a:tcPr/>
                </a:tc>
                <a:extLst>
                  <a:ext uri="{0D108BD9-81ED-4DB2-BD59-A6C34878D82A}">
                    <a16:rowId xmlns:a16="http://schemas.microsoft.com/office/drawing/2014/main" val="947572990"/>
                  </a:ext>
                </a:extLst>
              </a:tr>
            </a:tbl>
          </a:graphicData>
        </a:graphic>
      </p:graphicFrame>
    </p:spTree>
    <p:extLst>
      <p:ext uri="{BB962C8B-B14F-4D97-AF65-F5344CB8AC3E}">
        <p14:creationId xmlns:p14="http://schemas.microsoft.com/office/powerpoint/2010/main" val="2995827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53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A318556-8F62-4E4C-A9F2-35CD80AAC79B}"/>
              </a:ext>
            </a:extLst>
          </p:cNvPr>
          <p:cNvSpPr>
            <a:spLocks noGrp="1"/>
          </p:cNvSpPr>
          <p:nvPr>
            <p:ph sz="quarter" idx="16"/>
          </p:nvPr>
        </p:nvSpPr>
        <p:spPr>
          <a:xfrm>
            <a:off x="383458" y="1773238"/>
            <a:ext cx="5712542" cy="4403725"/>
          </a:xfrm>
        </p:spPr>
        <p:txBody>
          <a:bodyPr/>
          <a:lstStyle/>
          <a:p>
            <a:r>
              <a:rPr lang="en-US" dirty="0"/>
              <a:t>Open source software library for numerical computation using data flow graphs </a:t>
            </a:r>
          </a:p>
          <a:p>
            <a:r>
              <a:rPr lang="en-US" dirty="0"/>
              <a:t>Originally developed by Google Brain Team to conduct machine learning and deep neural networks research </a:t>
            </a:r>
          </a:p>
          <a:p>
            <a:r>
              <a:rPr lang="en-US" dirty="0"/>
              <a:t>General enough to be applicable in a wide variety of other domains as well TensorFlow provides an extensive suite of functions and classes that allow users to build various models from scratch.</a:t>
            </a:r>
          </a:p>
        </p:txBody>
      </p:sp>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What is TensorFlow™? </a:t>
            </a:r>
          </a:p>
        </p:txBody>
      </p:sp>
      <p:pic>
        <p:nvPicPr>
          <p:cNvPr id="8" name="Picture 2" descr="TensorFlowLogo.svg">
            <a:extLst>
              <a:ext uri="{FF2B5EF4-FFF2-40B4-BE49-F238E27FC236}">
                <a16:creationId xmlns:a16="http://schemas.microsoft.com/office/drawing/2014/main" id="{ECBE6BCA-C116-46ED-A787-7CEFD8FD1B5B}"/>
              </a:ext>
            </a:extLst>
          </p:cNvPr>
          <p:cNvPicPr>
            <a:picLocks noGrp="1" noChangeAspect="1" noChangeArrowheads="1"/>
          </p:cNvPicPr>
          <p:nvPr>
            <p:ph idx="14"/>
          </p:nvPr>
        </p:nvPicPr>
        <p:blipFill>
          <a:blip r:embed="rId2">
            <a:extLst>
              <a:ext uri="{28A0092B-C50C-407E-A947-70E740481C1C}">
                <a14:useLocalDpi xmlns:a14="http://schemas.microsoft.com/office/drawing/2010/main" val="0"/>
              </a:ext>
            </a:extLst>
          </a:blip>
          <a:srcRect/>
          <a:stretch>
            <a:fillRect/>
          </a:stretch>
        </p:blipFill>
        <p:spPr bwMode="auto">
          <a:xfrm>
            <a:off x="6083649" y="1227137"/>
            <a:ext cx="5286535" cy="440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843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Why TensorFlow™? </a:t>
            </a:r>
          </a:p>
        </p:txBody>
      </p:sp>
      <p:pic>
        <p:nvPicPr>
          <p:cNvPr id="11" name="Content Placeholder 10">
            <a:extLst>
              <a:ext uri="{FF2B5EF4-FFF2-40B4-BE49-F238E27FC236}">
                <a16:creationId xmlns:a16="http://schemas.microsoft.com/office/drawing/2014/main" id="{BA098D1E-F13D-48C0-A86F-D2E4A08CC740}"/>
              </a:ext>
            </a:extLst>
          </p:cNvPr>
          <p:cNvPicPr>
            <a:picLocks noGrp="1" noChangeAspect="1"/>
          </p:cNvPicPr>
          <p:nvPr>
            <p:ph idx="1"/>
          </p:nvPr>
        </p:nvPicPr>
        <p:blipFill>
          <a:blip r:embed="rId2"/>
          <a:stretch>
            <a:fillRect/>
          </a:stretch>
        </p:blipFill>
        <p:spPr>
          <a:xfrm>
            <a:off x="1685462" y="1747838"/>
            <a:ext cx="8797263" cy="4429125"/>
          </a:xfrm>
          <a:prstGeom prst="rect">
            <a:avLst/>
          </a:prstGeom>
        </p:spPr>
      </p:pic>
      <p:pic>
        <p:nvPicPr>
          <p:cNvPr id="12" name="Picture 11">
            <a:extLst>
              <a:ext uri="{FF2B5EF4-FFF2-40B4-BE49-F238E27FC236}">
                <a16:creationId xmlns:a16="http://schemas.microsoft.com/office/drawing/2014/main" id="{78639791-5ACC-464F-A0C3-53EE1D73B86E}"/>
              </a:ext>
            </a:extLst>
          </p:cNvPr>
          <p:cNvPicPr>
            <a:picLocks noChangeAspect="1"/>
          </p:cNvPicPr>
          <p:nvPr/>
        </p:nvPicPr>
        <p:blipFill>
          <a:blip r:embed="rId3"/>
          <a:stretch>
            <a:fillRect/>
          </a:stretch>
        </p:blipFill>
        <p:spPr>
          <a:xfrm>
            <a:off x="1685462" y="1378062"/>
            <a:ext cx="8797262" cy="457166"/>
          </a:xfrm>
          <a:prstGeom prst="rect">
            <a:avLst/>
          </a:prstGeom>
        </p:spPr>
      </p:pic>
    </p:spTree>
    <p:extLst>
      <p:ext uri="{BB962C8B-B14F-4D97-AF65-F5344CB8AC3E}">
        <p14:creationId xmlns:p14="http://schemas.microsoft.com/office/powerpoint/2010/main" val="3967098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Why TensorFlow™? </a:t>
            </a:r>
          </a:p>
        </p:txBody>
      </p:sp>
      <p:sp>
        <p:nvSpPr>
          <p:cNvPr id="4" name="Content Placeholder 3">
            <a:extLst>
              <a:ext uri="{FF2B5EF4-FFF2-40B4-BE49-F238E27FC236}">
                <a16:creationId xmlns:a16="http://schemas.microsoft.com/office/drawing/2014/main" id="{5000E264-9457-4E38-A51C-CF4ED211D14B}"/>
              </a:ext>
            </a:extLst>
          </p:cNvPr>
          <p:cNvSpPr>
            <a:spLocks noGrp="1"/>
          </p:cNvSpPr>
          <p:nvPr>
            <p:ph idx="1"/>
          </p:nvPr>
        </p:nvSpPr>
        <p:spPr/>
        <p:txBody>
          <a:bodyPr/>
          <a:lstStyle/>
          <a:p>
            <a:r>
              <a:rPr lang="en-US" dirty="0"/>
              <a:t>Python API </a:t>
            </a:r>
          </a:p>
          <a:p>
            <a:r>
              <a:rPr lang="en-US" dirty="0"/>
              <a:t>Portability: deploy computation to one or more CPUs or GPUs</a:t>
            </a:r>
          </a:p>
          <a:p>
            <a:r>
              <a:rPr lang="en-US" dirty="0"/>
              <a:t>Flexibility: from Android, iOS, Windows, Linux to server farms </a:t>
            </a:r>
          </a:p>
          <a:p>
            <a:r>
              <a:rPr lang="en-US" dirty="0"/>
              <a:t>Visualization (</a:t>
            </a:r>
            <a:r>
              <a:rPr lang="en-US" dirty="0" err="1"/>
              <a:t>TensorBoard</a:t>
            </a:r>
            <a:r>
              <a:rPr lang="en-US" dirty="0"/>
              <a:t>) </a:t>
            </a:r>
          </a:p>
          <a:p>
            <a:r>
              <a:rPr lang="en-US" dirty="0"/>
              <a:t>Checkpoints (for managing experiments) </a:t>
            </a:r>
          </a:p>
          <a:p>
            <a:r>
              <a:rPr lang="en-US" dirty="0"/>
              <a:t>Large community</a:t>
            </a:r>
          </a:p>
          <a:p>
            <a:r>
              <a:rPr lang="en-US" dirty="0"/>
              <a:t>Because Google !</a:t>
            </a:r>
          </a:p>
          <a:p>
            <a:endParaRPr lang="en-US" dirty="0"/>
          </a:p>
        </p:txBody>
      </p:sp>
    </p:spTree>
    <p:extLst>
      <p:ext uri="{BB962C8B-B14F-4D97-AF65-F5344CB8AC3E}">
        <p14:creationId xmlns:p14="http://schemas.microsoft.com/office/powerpoint/2010/main" val="457792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8823-163A-49BC-B776-D16786BBDFFB}"/>
              </a:ext>
            </a:extLst>
          </p:cNvPr>
          <p:cNvSpPr>
            <a:spLocks noGrp="1"/>
          </p:cNvSpPr>
          <p:nvPr>
            <p:ph type="title"/>
          </p:nvPr>
        </p:nvSpPr>
        <p:spPr/>
        <p:txBody>
          <a:bodyPr/>
          <a:lstStyle/>
          <a:p>
            <a:r>
              <a:rPr lang="en-US" dirty="0"/>
              <a:t>Some companies using </a:t>
            </a:r>
            <a:r>
              <a:rPr lang="en-US" dirty="0" err="1"/>
              <a:t>tensorflow</a:t>
            </a:r>
            <a:r>
              <a:rPr lang="en-US" dirty="0"/>
              <a:t> </a:t>
            </a:r>
          </a:p>
        </p:txBody>
      </p:sp>
      <p:pic>
        <p:nvPicPr>
          <p:cNvPr id="5" name="Content Placeholder 4">
            <a:extLst>
              <a:ext uri="{FF2B5EF4-FFF2-40B4-BE49-F238E27FC236}">
                <a16:creationId xmlns:a16="http://schemas.microsoft.com/office/drawing/2014/main" id="{92262A42-7F68-4F43-9A0C-CE0FB9CA50F8}"/>
              </a:ext>
            </a:extLst>
          </p:cNvPr>
          <p:cNvPicPr>
            <a:picLocks noGrp="1" noChangeAspect="1"/>
          </p:cNvPicPr>
          <p:nvPr>
            <p:ph idx="1"/>
          </p:nvPr>
        </p:nvPicPr>
        <p:blipFill>
          <a:blip r:embed="rId2"/>
          <a:stretch>
            <a:fillRect/>
          </a:stretch>
        </p:blipFill>
        <p:spPr>
          <a:xfrm>
            <a:off x="1106334" y="1747838"/>
            <a:ext cx="9955519" cy="4429125"/>
          </a:xfrm>
          <a:prstGeom prst="rect">
            <a:avLst/>
          </a:prstGeom>
        </p:spPr>
      </p:pic>
    </p:spTree>
    <p:extLst>
      <p:ext uri="{BB962C8B-B14F-4D97-AF65-F5344CB8AC3E}">
        <p14:creationId xmlns:p14="http://schemas.microsoft.com/office/powerpoint/2010/main" val="3771373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Introduction to </a:t>
            </a:r>
            <a:r>
              <a:rPr lang="en-US" sz="2400" dirty="0" err="1"/>
              <a:t>Tensorflow</a:t>
            </a:r>
            <a:endParaRPr lang="en-US" sz="2400" dirty="0"/>
          </a:p>
        </p:txBody>
      </p:sp>
      <p:sp>
        <p:nvSpPr>
          <p:cNvPr id="6" name="Rectangle 5">
            <a:extLst>
              <a:ext uri="{FF2B5EF4-FFF2-40B4-BE49-F238E27FC236}">
                <a16:creationId xmlns:a16="http://schemas.microsoft.com/office/drawing/2014/main" id="{6F147C96-67F5-4696-B934-039A8CBEBBDB}"/>
              </a:ext>
            </a:extLst>
          </p:cNvPr>
          <p:cNvSpPr/>
          <p:nvPr/>
        </p:nvSpPr>
        <p:spPr>
          <a:xfrm>
            <a:off x="723900" y="1623829"/>
            <a:ext cx="86868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err="1"/>
              <a:t>Tensorflow</a:t>
            </a:r>
            <a:r>
              <a:rPr lang="en-US" sz="2400" dirty="0"/>
              <a:t> Program and Coding</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Coding Neural Network in </a:t>
            </a:r>
            <a:r>
              <a:rPr lang="en-US" sz="2400" dirty="0" err="1"/>
              <a:t>Tensorflow</a:t>
            </a:r>
            <a:r>
              <a:rPr lang="en-US" sz="2400" dirty="0"/>
              <a:t> </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err="1"/>
              <a:t>Keras</a:t>
            </a:r>
            <a:endParaRPr lang="en-US" sz="2400" dirty="0"/>
          </a:p>
        </p:txBody>
      </p:sp>
    </p:spTree>
    <p:extLst>
      <p:ext uri="{BB962C8B-B14F-4D97-AF65-F5344CB8AC3E}">
        <p14:creationId xmlns:p14="http://schemas.microsoft.com/office/powerpoint/2010/main" val="3269818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99B37-71E2-4070-BAF2-335D8BDE7075}"/>
              </a:ext>
            </a:extLst>
          </p:cNvPr>
          <p:cNvSpPr>
            <a:spLocks noGrp="1"/>
          </p:cNvSpPr>
          <p:nvPr>
            <p:ph type="title"/>
          </p:nvPr>
        </p:nvSpPr>
        <p:spPr/>
        <p:txBody>
          <a:bodyPr/>
          <a:lstStyle/>
          <a:p>
            <a:r>
              <a:rPr lang="en-US" dirty="0" err="1"/>
              <a:t>Tensorflow</a:t>
            </a:r>
            <a:r>
              <a:rPr lang="en-US" dirty="0"/>
              <a:t> Program </a:t>
            </a:r>
            <a:br>
              <a:rPr lang="en-US" dirty="0"/>
            </a:br>
            <a:r>
              <a:rPr lang="en-US" dirty="0"/>
              <a:t> </a:t>
            </a:r>
          </a:p>
        </p:txBody>
      </p:sp>
      <p:sp>
        <p:nvSpPr>
          <p:cNvPr id="5" name="TextBox 4">
            <a:extLst>
              <a:ext uri="{FF2B5EF4-FFF2-40B4-BE49-F238E27FC236}">
                <a16:creationId xmlns:a16="http://schemas.microsoft.com/office/drawing/2014/main" id="{199413AE-4484-4A7A-B1B3-A9CE72688FB3}"/>
              </a:ext>
            </a:extLst>
          </p:cNvPr>
          <p:cNvSpPr txBox="1"/>
          <p:nvPr/>
        </p:nvSpPr>
        <p:spPr>
          <a:xfrm>
            <a:off x="4204935" y="1896444"/>
            <a:ext cx="3603751" cy="584775"/>
          </a:xfrm>
          <a:prstGeom prst="rect">
            <a:avLst/>
          </a:prstGeom>
          <a:noFill/>
        </p:spPr>
        <p:txBody>
          <a:bodyPr wrap="square" rtlCol="0">
            <a:spAutoFit/>
          </a:bodyPr>
          <a:lstStyle/>
          <a:p>
            <a:r>
              <a:rPr lang="en-US" sz="3200" dirty="0" err="1"/>
              <a:t>Tensorflow</a:t>
            </a:r>
            <a:r>
              <a:rPr lang="en-US" sz="3200" dirty="0"/>
              <a:t> Program</a:t>
            </a:r>
          </a:p>
        </p:txBody>
      </p:sp>
      <p:sp>
        <p:nvSpPr>
          <p:cNvPr id="6" name="TextBox 5">
            <a:extLst>
              <a:ext uri="{FF2B5EF4-FFF2-40B4-BE49-F238E27FC236}">
                <a16:creationId xmlns:a16="http://schemas.microsoft.com/office/drawing/2014/main" id="{BB117A92-5CB7-4157-8D7E-74B94ED1A48B}"/>
              </a:ext>
            </a:extLst>
          </p:cNvPr>
          <p:cNvSpPr txBox="1"/>
          <p:nvPr/>
        </p:nvSpPr>
        <p:spPr>
          <a:xfrm>
            <a:off x="2230481" y="3808021"/>
            <a:ext cx="3817884" cy="1077218"/>
          </a:xfrm>
          <a:prstGeom prst="rect">
            <a:avLst/>
          </a:prstGeom>
          <a:noFill/>
        </p:spPr>
        <p:txBody>
          <a:bodyPr wrap="square" rtlCol="0">
            <a:spAutoFit/>
          </a:bodyPr>
          <a:lstStyle/>
          <a:p>
            <a:r>
              <a:rPr lang="en-US" sz="3200" dirty="0"/>
              <a:t>Construction Phase</a:t>
            </a:r>
          </a:p>
          <a:p>
            <a:r>
              <a:rPr lang="en-US" sz="3200" dirty="0"/>
              <a:t>(assemble a graph)</a:t>
            </a:r>
          </a:p>
        </p:txBody>
      </p:sp>
      <p:sp>
        <p:nvSpPr>
          <p:cNvPr id="7" name="TextBox 6">
            <a:extLst>
              <a:ext uri="{FF2B5EF4-FFF2-40B4-BE49-F238E27FC236}">
                <a16:creationId xmlns:a16="http://schemas.microsoft.com/office/drawing/2014/main" id="{8C2012EC-6D14-4C8B-B134-3D020DB8A133}"/>
              </a:ext>
            </a:extLst>
          </p:cNvPr>
          <p:cNvSpPr txBox="1"/>
          <p:nvPr/>
        </p:nvSpPr>
        <p:spPr>
          <a:xfrm>
            <a:off x="6366061" y="3808021"/>
            <a:ext cx="3442855" cy="2062103"/>
          </a:xfrm>
          <a:prstGeom prst="rect">
            <a:avLst/>
          </a:prstGeom>
          <a:noFill/>
        </p:spPr>
        <p:txBody>
          <a:bodyPr wrap="square" rtlCol="0">
            <a:spAutoFit/>
          </a:bodyPr>
          <a:lstStyle/>
          <a:p>
            <a:pPr algn="ctr"/>
            <a:r>
              <a:rPr lang="en-US" sz="3200" dirty="0"/>
              <a:t>Execution phase</a:t>
            </a:r>
          </a:p>
          <a:p>
            <a:pPr algn="ctr"/>
            <a:r>
              <a:rPr lang="en-US" sz="3200" dirty="0"/>
              <a:t>(use a session to execute operations in the graph)</a:t>
            </a:r>
          </a:p>
        </p:txBody>
      </p:sp>
      <p:cxnSp>
        <p:nvCxnSpPr>
          <p:cNvPr id="8" name="Straight Arrow Connector 7">
            <a:extLst>
              <a:ext uri="{FF2B5EF4-FFF2-40B4-BE49-F238E27FC236}">
                <a16:creationId xmlns:a16="http://schemas.microsoft.com/office/drawing/2014/main" id="{B5F8BEB3-C191-4782-AE8C-F8E2D7482631}"/>
              </a:ext>
            </a:extLst>
          </p:cNvPr>
          <p:cNvCxnSpPr>
            <a:cxnSpLocks/>
            <a:stCxn id="5" idx="2"/>
            <a:endCxn id="6" idx="0"/>
          </p:cNvCxnSpPr>
          <p:nvPr/>
        </p:nvCxnSpPr>
        <p:spPr>
          <a:xfrm flipH="1">
            <a:off x="4139423" y="2481219"/>
            <a:ext cx="1867388" cy="1326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4662829-AB4A-4705-950F-A62DB976902B}"/>
              </a:ext>
            </a:extLst>
          </p:cNvPr>
          <p:cNvCxnSpPr>
            <a:cxnSpLocks/>
            <a:stCxn id="5" idx="2"/>
            <a:endCxn id="7" idx="0"/>
          </p:cNvCxnSpPr>
          <p:nvPr/>
        </p:nvCxnSpPr>
        <p:spPr>
          <a:xfrm>
            <a:off x="6006811" y="2481219"/>
            <a:ext cx="2080678" cy="1326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7046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OGONAME" val="HSBC Private Bank"/>
  <p:tag name="LOGOTOP" val="479.4228"/>
  <p:tag name="LOGOLEFT" val="634.0717"/>
  <p:tag name="LOGOHEIGHT" val="51.49173"/>
  <p:tag name="LOGOWIDTH" val="134.1105"/>
</p:tagLst>
</file>

<file path=ppt/tags/tag10.xml><?xml version="1.0" encoding="utf-8"?>
<p:tagLst xmlns:a="http://schemas.openxmlformats.org/drawingml/2006/main" xmlns:r="http://schemas.openxmlformats.org/officeDocument/2006/relationships" xmlns:p="http://schemas.openxmlformats.org/presentationml/2006/main">
  <p:tag name="LOGONAME" val="HSBC Commercial Banking"/>
  <p:tag name="LOGOTOP" val="479.2353"/>
  <p:tag name="LOGOLEFT" val="634.2622"/>
  <p:tag name="LOGOHEIGHT" val="50.17583"/>
  <p:tag name="LOGOWIDTH" val="133.92"/>
</p:tagLst>
</file>

<file path=ppt/tags/tag11.xml><?xml version="1.0" encoding="utf-8"?>
<p:tagLst xmlns:a="http://schemas.openxmlformats.org/drawingml/2006/main" xmlns:r="http://schemas.openxmlformats.org/officeDocument/2006/relationships" xmlns:p="http://schemas.openxmlformats.org/presentationml/2006/main">
  <p:tag name="LOGONAME" val="HSBC Business"/>
  <p:tag name="LOGOTOP" val="479.4376"/>
  <p:tag name="LOGOLEFT" val="634.3217"/>
  <p:tag name="LOGOHEIGHT" val="51.49173"/>
  <p:tag name="LOGOWIDTH" val="133.8605"/>
</p:tagLst>
</file>

<file path=ppt/tags/tag12.xml><?xml version="1.0" encoding="utf-8"?>
<p:tagLst xmlns:a="http://schemas.openxmlformats.org/drawingml/2006/main" xmlns:r="http://schemas.openxmlformats.org/officeDocument/2006/relationships" xmlns:p="http://schemas.openxmlformats.org/presentationml/2006/main">
  <p:tag name="LOGONAME" val="HSBC AMG"/>
  <p:tag name="LOGOTOP" val="479.4228"/>
  <p:tag name="LOGOLEFT" val="634.2622"/>
  <p:tag name="LOGOHEIGHT" val="47.08945"/>
  <p:tag name="LOGOWIDTH" val="133.92"/>
</p:tagLst>
</file>

<file path=ppt/tags/tag13.xml><?xml version="1.0" encoding="utf-8"?>
<p:tagLst xmlns:a="http://schemas.openxmlformats.org/drawingml/2006/main" xmlns:r="http://schemas.openxmlformats.org/officeDocument/2006/relationships" xmlns:p="http://schemas.openxmlformats.org/presentationml/2006/main">
  <p:tag name="LOGONAME" val="HSBC Advance"/>
  <p:tag name="LOGOTOP" val="479.5"/>
  <p:tag name="LOGOLEFT" val="634.2768"/>
  <p:tag name="LOGOHEIGHT" val="51.40276"/>
  <p:tag name="LOGOWIDTH" val="133.9054"/>
</p:tagLst>
</file>

<file path=ppt/tags/tag14.xml><?xml version="1.0" encoding="utf-8"?>
<p:tagLst xmlns:a="http://schemas.openxmlformats.org/drawingml/2006/main" xmlns:r="http://schemas.openxmlformats.org/officeDocument/2006/relationships" xmlns:p="http://schemas.openxmlformats.org/presentationml/2006/main">
  <p:tag name="LOGONAME" val="HSBC Private Bank"/>
  <p:tag name="LOGOTOP" val="479.4228"/>
  <p:tag name="LOGOLEFT" val="634.0717"/>
  <p:tag name="LOGOHEIGHT" val="51.49173"/>
  <p:tag name="LOGOWIDTH" val="134.1105"/>
</p:tagLst>
</file>

<file path=ppt/tags/tag15.xml><?xml version="1.0" encoding="utf-8"?>
<p:tagLst xmlns:a="http://schemas.openxmlformats.org/drawingml/2006/main" xmlns:r="http://schemas.openxmlformats.org/officeDocument/2006/relationships" xmlns:p="http://schemas.openxmlformats.org/presentationml/2006/main">
  <p:tag name="LOGONAME" val="HSBC Premier"/>
  <p:tag name="LOGOTOP" val="479.4228"/>
  <p:tag name="LOGOLEFT" val="634.3217"/>
  <p:tag name="LOGOHEIGHT" val="51.36669"/>
  <p:tag name="LOGOWIDTH" val="133.8605"/>
</p:tagLst>
</file>

<file path=ppt/tags/tag16.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479.4228"/>
  <p:tag name="LOGOLEFT" val="634.2622"/>
  <p:tag name="LOGOHEIGHT" val="23.77693"/>
  <p:tag name="LOGOWIDTH" val="133.92"/>
</p:tagLst>
</file>

<file path=ppt/tags/tag17.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479.0478"/>
  <p:tag name="LOGOLEFT" val="634.5717"/>
  <p:tag name="LOGOHEIGHT" val="23.99614"/>
  <p:tag name="LOGOWIDTH" val="133.6105"/>
</p:tagLst>
</file>

<file path=ppt/tags/tag18.xml><?xml version="1.0" encoding="utf-8"?>
<p:tagLst xmlns:a="http://schemas.openxmlformats.org/drawingml/2006/main" xmlns:r="http://schemas.openxmlformats.org/officeDocument/2006/relationships" xmlns:p="http://schemas.openxmlformats.org/presentationml/2006/main">
  <p:tag name="LOGONAME" val="HSBC Insurance"/>
  <p:tag name="LOGOTOP" val="479.4228"/>
  <p:tag name="LOGOLEFT" val="634.2768"/>
  <p:tag name="LOGOHEIGHT" val="51.40276"/>
  <p:tag name="LOGOWIDTH" val="133.9054"/>
</p:tagLst>
</file>

<file path=ppt/tags/tag19.xml><?xml version="1.0" encoding="utf-8"?>
<p:tagLst xmlns:a="http://schemas.openxmlformats.org/drawingml/2006/main" xmlns:r="http://schemas.openxmlformats.org/officeDocument/2006/relationships" xmlns:p="http://schemas.openxmlformats.org/presentationml/2006/main">
  <p:tag name="LOGONAME" val="HSBC GBM (Trad Chinese)"/>
  <p:tag name="LOGOTOP" val="479.0001"/>
  <p:tag name="LOGOLEFT" val="634.2622"/>
  <p:tag name="LOGOHEIGHT" val="46.73953"/>
  <p:tag name="LOGOWIDTH" val="133.92"/>
</p:tagLst>
</file>

<file path=ppt/tags/tag2.xml><?xml version="1.0" encoding="utf-8"?>
<p:tagLst xmlns:a="http://schemas.openxmlformats.org/drawingml/2006/main" xmlns:r="http://schemas.openxmlformats.org/officeDocument/2006/relationships" xmlns:p="http://schemas.openxmlformats.org/presentationml/2006/main">
  <p:tag name="LOGONAME" val="HSBC Premier"/>
  <p:tag name="LOGOTOP" val="479.4228"/>
  <p:tag name="LOGOLEFT" val="634.3217"/>
  <p:tag name="LOGOHEIGHT" val="51.36669"/>
  <p:tag name="LOGOWIDTH" val="133.8605"/>
</p:tagLst>
</file>

<file path=ppt/tags/tag20.xml><?xml version="1.0" encoding="utf-8"?>
<p:tagLst xmlns:a="http://schemas.openxmlformats.org/drawingml/2006/main" xmlns:r="http://schemas.openxmlformats.org/officeDocument/2006/relationships" xmlns:p="http://schemas.openxmlformats.org/presentationml/2006/main">
  <p:tag name="LOGONAME" val="HSBC GBM (Sim Chinese)"/>
  <p:tag name="LOGOTOP" val="479.0001"/>
  <p:tag name="LOGOLEFT" val="634.2622"/>
  <p:tag name="LOGOHEIGHT" val="47.43937"/>
  <p:tag name="LOGOWIDTH" val="133.92"/>
</p:tagLst>
</file>

<file path=ppt/tags/tag21.xml><?xml version="1.0" encoding="utf-8"?>
<p:tagLst xmlns:a="http://schemas.openxmlformats.org/drawingml/2006/main" xmlns:r="http://schemas.openxmlformats.org/officeDocument/2006/relationships" xmlns:p="http://schemas.openxmlformats.org/presentationml/2006/main">
  <p:tag name="LOGONAME" val="HSBC GBM"/>
  <p:tag name="LOGOTOP" val="479.4228"/>
  <p:tag name="LOGOLEFT" val="634.1968"/>
  <p:tag name="LOGOHEIGHT" val="46.36764"/>
  <p:tag name="LOGOWIDTH" val="133.9854"/>
</p:tagLst>
</file>

<file path=ppt/tags/tag22.xml><?xml version="1.0" encoding="utf-8"?>
<p:tagLst xmlns:a="http://schemas.openxmlformats.org/drawingml/2006/main" xmlns:r="http://schemas.openxmlformats.org/officeDocument/2006/relationships" xmlns:p="http://schemas.openxmlformats.org/presentationml/2006/main">
  <p:tag name="LOGONAME" val="HSBC Corporate"/>
  <p:tag name="LOGOTOP" val="479.2353"/>
  <p:tag name="LOGOLEFT" val="634.3217"/>
  <p:tag name="LOGOHEIGHT" val="55.2411"/>
  <p:tag name="LOGOWIDTH" val="133.8605"/>
</p:tagLst>
</file>

<file path=ppt/tags/tag23.xml><?xml version="1.0" encoding="utf-8"?>
<p:tagLst xmlns:a="http://schemas.openxmlformats.org/drawingml/2006/main" xmlns:r="http://schemas.openxmlformats.org/officeDocument/2006/relationships" xmlns:p="http://schemas.openxmlformats.org/presentationml/2006/main">
  <p:tag name="LOGONAME" val="HSBC Commercial Banking"/>
  <p:tag name="LOGOTOP" val="479.2353"/>
  <p:tag name="LOGOLEFT" val="634.2622"/>
  <p:tag name="LOGOHEIGHT" val="50.17583"/>
  <p:tag name="LOGOWIDTH" val="133.92"/>
</p:tagLst>
</file>

<file path=ppt/tags/tag24.xml><?xml version="1.0" encoding="utf-8"?>
<p:tagLst xmlns:a="http://schemas.openxmlformats.org/drawingml/2006/main" xmlns:r="http://schemas.openxmlformats.org/officeDocument/2006/relationships" xmlns:p="http://schemas.openxmlformats.org/presentationml/2006/main">
  <p:tag name="LOGONAME" val="HSBC Business"/>
  <p:tag name="LOGOTOP" val="479.4376"/>
  <p:tag name="LOGOLEFT" val="634.3217"/>
  <p:tag name="LOGOHEIGHT" val="51.49173"/>
  <p:tag name="LOGOWIDTH" val="133.8605"/>
</p:tagLst>
</file>

<file path=ppt/tags/tag25.xml><?xml version="1.0" encoding="utf-8"?>
<p:tagLst xmlns:a="http://schemas.openxmlformats.org/drawingml/2006/main" xmlns:r="http://schemas.openxmlformats.org/officeDocument/2006/relationships" xmlns:p="http://schemas.openxmlformats.org/presentationml/2006/main">
  <p:tag name="LOGONAME" val="HSBC AMG"/>
  <p:tag name="LOGOTOP" val="479.4228"/>
  <p:tag name="LOGOLEFT" val="634.2622"/>
  <p:tag name="LOGOHEIGHT" val="47.08945"/>
  <p:tag name="LOGOWIDTH" val="133.92"/>
</p:tagLst>
</file>

<file path=ppt/tags/tag26.xml><?xml version="1.0" encoding="utf-8"?>
<p:tagLst xmlns:a="http://schemas.openxmlformats.org/drawingml/2006/main" xmlns:r="http://schemas.openxmlformats.org/officeDocument/2006/relationships" xmlns:p="http://schemas.openxmlformats.org/presentationml/2006/main">
  <p:tag name="LOGONAME" val="HSBC Advance"/>
  <p:tag name="LOGOTOP" val="479.5"/>
  <p:tag name="LOGOLEFT" val="634.2768"/>
  <p:tag name="LOGOHEIGHT" val="51.40276"/>
  <p:tag name="LOGOWIDTH" val="133.9054"/>
</p:tagLst>
</file>

<file path=ppt/tags/tag3.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479.4228"/>
  <p:tag name="LOGOLEFT" val="634.2622"/>
  <p:tag name="LOGOHEIGHT" val="23.77693"/>
  <p:tag name="LOGOWIDTH" val="133.92"/>
</p:tagLst>
</file>

<file path=ppt/tags/tag4.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479.0478"/>
  <p:tag name="LOGOLEFT" val="634.5717"/>
  <p:tag name="LOGOHEIGHT" val="23.99614"/>
  <p:tag name="LOGOWIDTH" val="133.6105"/>
</p:tagLst>
</file>

<file path=ppt/tags/tag5.xml><?xml version="1.0" encoding="utf-8"?>
<p:tagLst xmlns:a="http://schemas.openxmlformats.org/drawingml/2006/main" xmlns:r="http://schemas.openxmlformats.org/officeDocument/2006/relationships" xmlns:p="http://schemas.openxmlformats.org/presentationml/2006/main">
  <p:tag name="LOGONAME" val="HSBC Insurance"/>
  <p:tag name="LOGOTOP" val="479.4228"/>
  <p:tag name="LOGOLEFT" val="634.2768"/>
  <p:tag name="LOGOHEIGHT" val="51.40276"/>
  <p:tag name="LOGOWIDTH" val="133.9054"/>
</p:tagLst>
</file>

<file path=ppt/tags/tag6.xml><?xml version="1.0" encoding="utf-8"?>
<p:tagLst xmlns:a="http://schemas.openxmlformats.org/drawingml/2006/main" xmlns:r="http://schemas.openxmlformats.org/officeDocument/2006/relationships" xmlns:p="http://schemas.openxmlformats.org/presentationml/2006/main">
  <p:tag name="LOGONAME" val="HSBC GBM (Trad Chinese)"/>
  <p:tag name="LOGOTOP" val="479.0001"/>
  <p:tag name="LOGOLEFT" val="634.2622"/>
  <p:tag name="LOGOHEIGHT" val="46.73953"/>
  <p:tag name="LOGOWIDTH" val="133.92"/>
</p:tagLst>
</file>

<file path=ppt/tags/tag7.xml><?xml version="1.0" encoding="utf-8"?>
<p:tagLst xmlns:a="http://schemas.openxmlformats.org/drawingml/2006/main" xmlns:r="http://schemas.openxmlformats.org/officeDocument/2006/relationships" xmlns:p="http://schemas.openxmlformats.org/presentationml/2006/main">
  <p:tag name="LOGONAME" val="HSBC GBM (Sim Chinese)"/>
  <p:tag name="LOGOTOP" val="479.0001"/>
  <p:tag name="LOGOLEFT" val="634.2622"/>
  <p:tag name="LOGOHEIGHT" val="47.43937"/>
  <p:tag name="LOGOWIDTH" val="133.92"/>
</p:tagLst>
</file>

<file path=ppt/tags/tag8.xml><?xml version="1.0" encoding="utf-8"?>
<p:tagLst xmlns:a="http://schemas.openxmlformats.org/drawingml/2006/main" xmlns:r="http://schemas.openxmlformats.org/officeDocument/2006/relationships" xmlns:p="http://schemas.openxmlformats.org/presentationml/2006/main">
  <p:tag name="LOGONAME" val="HSBC GBM"/>
  <p:tag name="LOGOTOP" val="479.4228"/>
  <p:tag name="LOGOLEFT" val="634.1968"/>
  <p:tag name="LOGOHEIGHT" val="46.36764"/>
  <p:tag name="LOGOWIDTH" val="133.9854"/>
</p:tagLst>
</file>

<file path=ppt/tags/tag9.xml><?xml version="1.0" encoding="utf-8"?>
<p:tagLst xmlns:a="http://schemas.openxmlformats.org/drawingml/2006/main" xmlns:r="http://schemas.openxmlformats.org/officeDocument/2006/relationships" xmlns:p="http://schemas.openxmlformats.org/presentationml/2006/main">
  <p:tag name="LOGONAME" val="HSBC Corporate"/>
  <p:tag name="LOGOTOP" val="479.2353"/>
  <p:tag name="LOGOLEFT" val="634.3217"/>
  <p:tag name="LOGOHEIGHT" val="55.2411"/>
  <p:tag name="LOGOWIDTH" val="133.8605"/>
</p:tagLst>
</file>

<file path=ppt/theme/theme1.xml><?xml version="1.0" encoding="utf-8"?>
<a:theme xmlns:a="http://schemas.openxmlformats.org/drawingml/2006/main" name="HSBC Template_16x9">
  <a:themeElements>
    <a:clrScheme name="HSBC_Colours">
      <a:dk1>
        <a:sysClr val="windowText" lastClr="000000"/>
      </a:dk1>
      <a:lt1>
        <a:sysClr val="window" lastClr="FFFFFF"/>
      </a:lt1>
      <a:dk2>
        <a:srgbClr val="44546A"/>
      </a:dk2>
      <a:lt2>
        <a:srgbClr val="E7E6E6"/>
      </a:lt2>
      <a:accent1>
        <a:srgbClr val="DB0011"/>
      </a:accent1>
      <a:accent2>
        <a:srgbClr val="767576"/>
      </a:accent2>
      <a:accent3>
        <a:srgbClr val="D7D8D6"/>
      </a:accent3>
      <a:accent4>
        <a:srgbClr val="F3F3F3"/>
      </a:accent4>
      <a:accent5>
        <a:srgbClr val="252525"/>
      </a:accent5>
      <a:accent6>
        <a:srgbClr val="000000"/>
      </a:accent6>
      <a:hlink>
        <a:srgbClr val="0563C1"/>
      </a:hlink>
      <a:folHlink>
        <a:srgbClr val="954F72"/>
      </a:folHlink>
    </a:clrScheme>
    <a:fontScheme name="HSBC_Fonts">
      <a:majorFont>
        <a:latin typeface="Univers Next for HSBC Medium"/>
        <a:ea typeface=""/>
        <a:cs typeface=""/>
      </a:majorFont>
      <a:minorFont>
        <a:latin typeface="Univers Next for HSBC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marL="285750" indent="-285750">
          <a:spcBef>
            <a:spcPts val="1000"/>
          </a:spcBef>
          <a:buClr>
            <a:schemeClr val="accent1"/>
          </a:buClr>
          <a:buSzPct val="90000"/>
          <a:buFont typeface="Wingdings" panose="05000000000000000000" pitchFamily="2" charset="2"/>
          <a:buChar char="u"/>
          <a:defRPr sz="1400" dirty="0" smtClean="0"/>
        </a:defPPr>
      </a:lstStyle>
    </a:txDef>
  </a:objectDefaults>
  <a:extraClrSchemeLst/>
  <a:extLst>
    <a:ext uri="{05A4C25C-085E-4340-85A3-A5531E510DB2}">
      <thm15:themeFamily xmlns:thm15="http://schemas.microsoft.com/office/thememl/2012/main" name="HSBC Template_16x9.potx" id="{AB25DAB7-9000-491C-A5C9-1A4ECDF2EFAE}" vid="{93A3310D-39BB-4381-B876-6FF675574E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haredContentType xmlns="Microsoft.SharePoint.Taxonomy.ContentTypeSync" SourceId="7deb33d3-af6b-4b11-bf8d-82ee07054623" ContentTypeId="0x010100528BB31B57C32142822AE3D8EE75529A00F93186ECA8DB91419000FC7B4285339C" PreviousValue="false"/>
</file>

<file path=customXml/item3.xml><?xml version="1.0" encoding="utf-8"?>
<ct:contentTypeSchema xmlns:ct="http://schemas.microsoft.com/office/2006/metadata/contentType" xmlns:ma="http://schemas.microsoft.com/office/2006/metadata/properties/metaAttributes" ct:_="" ma:_="" ma:contentTypeName="HSBC Team Document" ma:contentTypeID="0x010100528BB31B57C32142822AE3D8EE75529A00F93186ECA8DB91419000FC7B4285339C00F1A886401503E748B39A5F15CBEB4C2D" ma:contentTypeVersion="5" ma:contentTypeDescription="" ma:contentTypeScope="" ma:versionID="5f0efc5224b1828748c8ebf8773b3130">
  <xsd:schema xmlns:xsd="http://www.w3.org/2001/XMLSchema" xmlns:xs="http://www.w3.org/2001/XMLSchema" xmlns:p="http://schemas.microsoft.com/office/2006/metadata/properties" xmlns:ns2="3dfd6813-1a81-4f69-9ad2-62047c79eece" targetNamespace="http://schemas.microsoft.com/office/2006/metadata/properties" ma:root="true" ma:fieldsID="8ad420d0d86098fcd4fa2fb680cf7b8d" ns2:_="">
    <xsd:import namespace="3dfd6813-1a81-4f69-9ad2-62047c79eece"/>
    <xsd:element name="properties">
      <xsd:complexType>
        <xsd:sequence>
          <xsd:element name="documentManagement">
            <xsd:complexType>
              <xsd:all>
                <xsd:element ref="ns2:hca22dd24bd74564bf6850e9888f0df5" minOccurs="0"/>
                <xsd:element ref="ns2:TaxCatchAll" minOccurs="0"/>
                <xsd:element ref="ns2:TaxCatchAllLabel" minOccurs="0"/>
                <xsd:element ref="ns2:Record_x0020_Hist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fd6813-1a81-4f69-9ad2-62047c79eece" elementFormDefault="qualified">
    <xsd:import namespace="http://schemas.microsoft.com/office/2006/documentManagement/types"/>
    <xsd:import namespace="http://schemas.microsoft.com/office/infopath/2007/PartnerControls"/>
    <xsd:element name="hca22dd24bd74564bf6850e9888f0df5" ma:index="8" nillable="true" ma:taxonomy="true" ma:internalName="hca22dd24bd74564bf6850e9888f0df5" ma:taxonomyFieldName="Classification" ma:displayName="Classification" ma:readOnly="false" ma:default="" ma:fieldId="{1ca22dd2-4bd7-4564-bf68-50e9888f0df5}" ma:sspId="7deb33d3-af6b-4b11-bf8d-82ee07054623" ma:termSetId="9490c9f1-7e17-46f2-b2cb-a54589aa6321" ma:anchorId="00000000-0000-0000-0000-000000000000" ma:open="false" ma:isKeyword="false">
      <xsd:complexType>
        <xsd:sequence>
          <xsd:element ref="pc:Terms" minOccurs="0" maxOccurs="1"/>
        </xsd:sequence>
      </xsd:complexType>
    </xsd:element>
    <xsd:element name="TaxCatchAll" ma:index="9" nillable="true" ma:displayName="Taxonomy Catch All Column" ma:description="" ma:hidden="true" ma:list="{60b32f7f-4810-4053-a6ee-1e49ef8fe36a}" ma:internalName="TaxCatchAll" ma:showField="CatchAllData" ma:web="bfef116f-3f01-420a-b855-670923df116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60b32f7f-4810-4053-a6ee-1e49ef8fe36a}" ma:internalName="TaxCatchAllLabel" ma:readOnly="true" ma:showField="CatchAllDataLabel" ma:web="bfef116f-3f01-420a-b855-670923df1165">
      <xsd:complexType>
        <xsd:complexContent>
          <xsd:extension base="dms:MultiChoiceLookup">
            <xsd:sequence>
              <xsd:element name="Value" type="dms:Lookup" maxOccurs="unbounded" minOccurs="0" nillable="true"/>
            </xsd:sequence>
          </xsd:extension>
        </xsd:complexContent>
      </xsd:complexType>
    </xsd:element>
    <xsd:element name="Record_x0020_History" ma:index="12" nillable="true" ma:displayName="Record History" ma:internalName="Record_x0020_Histor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Record_x0020_History xmlns="3dfd6813-1a81-4f69-9ad2-62047c79eece" xsi:nil="true"/>
    <hca22dd24bd74564bf6850e9888f0df5 xmlns="3dfd6813-1a81-4f69-9ad2-62047c79eece">
      <Terms xmlns="http://schemas.microsoft.com/office/infopath/2007/PartnerControls">
        <TermInfo xmlns="http://schemas.microsoft.com/office/infopath/2007/PartnerControls">
          <TermName xmlns="http://schemas.microsoft.com/office/infopath/2007/PartnerControls">INTERNAL</TermName>
          <TermId xmlns="http://schemas.microsoft.com/office/infopath/2007/PartnerControls">cc9bba0a-7b81-4ee7-9e4e-e59466ef448b</TermId>
        </TermInfo>
      </Terms>
    </hca22dd24bd74564bf6850e9888f0df5>
    <TaxCatchAll xmlns="3dfd6813-1a81-4f69-9ad2-62047c79eece"/>
  </documentManagement>
</p:properties>
</file>

<file path=customXml/itemProps1.xml><?xml version="1.0" encoding="utf-8"?>
<ds:datastoreItem xmlns:ds="http://schemas.openxmlformats.org/officeDocument/2006/customXml" ds:itemID="{914673F7-328F-41D2-A609-BA61AB1C426F}">
  <ds:schemaRefs>
    <ds:schemaRef ds:uri="http://schemas.microsoft.com/sharepoint/v3/contenttype/forms"/>
  </ds:schemaRefs>
</ds:datastoreItem>
</file>

<file path=customXml/itemProps2.xml><?xml version="1.0" encoding="utf-8"?>
<ds:datastoreItem xmlns:ds="http://schemas.openxmlformats.org/officeDocument/2006/customXml" ds:itemID="{0678510D-4DE5-4F1A-B7A6-C94FAD617896}">
  <ds:schemaRefs>
    <ds:schemaRef ds:uri="Microsoft.SharePoint.Taxonomy.ContentTypeSync"/>
  </ds:schemaRefs>
</ds:datastoreItem>
</file>

<file path=customXml/itemProps3.xml><?xml version="1.0" encoding="utf-8"?>
<ds:datastoreItem xmlns:ds="http://schemas.openxmlformats.org/officeDocument/2006/customXml" ds:itemID="{F0146E96-658E-418A-BDBB-AA85ECFCA8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fd6813-1a81-4f69-9ad2-62047c79ee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8353324-44FB-4EA3-9136-ED2EF226F21F}">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3dfd6813-1a81-4f69-9ad2-62047c79eece"/>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HSBC Template_16x9</Template>
  <TotalTime>7090</TotalTime>
  <Words>1621</Words>
  <Application>Microsoft Office PowerPoint</Application>
  <PresentationFormat>Widescreen</PresentationFormat>
  <Paragraphs>330</Paragraphs>
  <Slides>36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Helvetica Neue for HSBC Lt</vt:lpstr>
      <vt:lpstr>Symbol</vt:lpstr>
      <vt:lpstr>Univers Next for HSBC Light</vt:lpstr>
      <vt:lpstr>Univers Next for HSBC Medium</vt:lpstr>
      <vt:lpstr>Wingdings</vt:lpstr>
      <vt:lpstr>Wingdings 2</vt:lpstr>
      <vt:lpstr>HSBC Template_16x9</vt:lpstr>
      <vt:lpstr>Introduction to Tensorflow and Keras</vt:lpstr>
      <vt:lpstr>PowerPoint Presentation</vt:lpstr>
      <vt:lpstr>PowerPoint Presentation</vt:lpstr>
      <vt:lpstr>What is TensorFlow™? </vt:lpstr>
      <vt:lpstr>Why TensorFlow™? </vt:lpstr>
      <vt:lpstr>Why TensorFlow™? </vt:lpstr>
      <vt:lpstr>Some companies using tensorflow </vt:lpstr>
      <vt:lpstr>PowerPoint Presentation</vt:lpstr>
      <vt:lpstr>Tensorflow Program   </vt:lpstr>
      <vt:lpstr>What is a tensor ?</vt:lpstr>
      <vt:lpstr>Data Flow Graphs </vt:lpstr>
      <vt:lpstr>Data Flow Graphs</vt:lpstr>
      <vt:lpstr>Data Flow Graphs</vt:lpstr>
      <vt:lpstr>Data Flow Graphs</vt:lpstr>
      <vt:lpstr>Data Flow Graphs</vt:lpstr>
      <vt:lpstr>Data Flow Graphs : How to get the value of a? </vt:lpstr>
      <vt:lpstr>Data Flow Graphs : How to get the value of a? </vt:lpstr>
      <vt:lpstr>tf.Session()</vt:lpstr>
      <vt:lpstr>Tensorflow Program - Summary   </vt:lpstr>
      <vt:lpstr>More Graphs</vt:lpstr>
      <vt:lpstr>Distributed Computation – Power of TF</vt:lpstr>
      <vt:lpstr>Coding Time ! Here we will write first TF program and see how we can visualize using Tensorboard</vt:lpstr>
      <vt:lpstr>First tensorflow program</vt:lpstr>
      <vt:lpstr>Using Tensorboard</vt:lpstr>
      <vt:lpstr>Running tensorboard</vt:lpstr>
      <vt:lpstr>PowerPoint Presentation</vt:lpstr>
      <vt:lpstr>Changing the variable names </vt:lpstr>
      <vt:lpstr>Learn to use TensorBoard well and often.  It will help a lot when you build complicated models.</vt:lpstr>
      <vt:lpstr>Some Tensorflow Operations</vt:lpstr>
      <vt:lpstr>Some Tensorflow Datatypes</vt:lpstr>
      <vt:lpstr>Coding Time !</vt:lpstr>
      <vt:lpstr>PowerPoint Presentation</vt:lpstr>
      <vt:lpstr>What is Keras ?</vt:lpstr>
      <vt:lpstr>Three API Styles for Keras</vt:lpstr>
      <vt:lpstr>Different API Styles for Keras - The Sequential Model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Microsoft Office User</dc:creator>
  <cp:keywords>INTERNAL</cp:keywords>
  <dc:description>INTERNAL</dc:description>
  <cp:lastModifiedBy>Ishan</cp:lastModifiedBy>
  <cp:revision>73</cp:revision>
  <dcterms:created xsi:type="dcterms:W3CDTF">2018-01-09T15:24:09Z</dcterms:created>
  <dcterms:modified xsi:type="dcterms:W3CDTF">2019-03-10T10:46:37Z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oters">
    <vt:lpwstr>Footers</vt:lpwstr>
  </property>
  <property fmtid="{D5CDD505-2E9C-101B-9397-08002B2CF9AE}" pid="3" name="DocClassification">
    <vt:lpwstr>CLAINTERN</vt:lpwstr>
  </property>
  <property fmtid="{D5CDD505-2E9C-101B-9397-08002B2CF9AE}" pid="4" name="Classification">
    <vt:lpwstr>INTERNAL</vt:lpwstr>
  </property>
  <property fmtid="{D5CDD505-2E9C-101B-9397-08002B2CF9AE}" pid="5" name="ContentTypeId">
    <vt:lpwstr>0x010100528BB31B57C32142822AE3D8EE75529A00F93186ECA8DB91419000FC7B4285339C00F1A886401503E748B39A5F15CBEB4C2D</vt:lpwstr>
  </property>
  <property fmtid="{D5CDD505-2E9C-101B-9397-08002B2CF9AE}" pid="6" name="Source">
    <vt:lpwstr>Internal</vt:lpwstr>
  </property>
</Properties>
</file>